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9"/>
  </p:notesMasterIdLst>
  <p:handoutMasterIdLst>
    <p:handoutMasterId r:id="rId60"/>
  </p:handoutMasterIdLst>
  <p:sldIdLst>
    <p:sldId id="256" r:id="rId2"/>
    <p:sldId id="345" r:id="rId3"/>
    <p:sldId id="388" r:id="rId4"/>
    <p:sldId id="389" r:id="rId5"/>
    <p:sldId id="363" r:id="rId6"/>
    <p:sldId id="364" r:id="rId7"/>
    <p:sldId id="382" r:id="rId8"/>
    <p:sldId id="383" r:id="rId9"/>
    <p:sldId id="384" r:id="rId10"/>
    <p:sldId id="360" r:id="rId11"/>
    <p:sldId id="380" r:id="rId12"/>
    <p:sldId id="385" r:id="rId13"/>
    <p:sldId id="386" r:id="rId14"/>
    <p:sldId id="387" r:id="rId15"/>
    <p:sldId id="362" r:id="rId16"/>
    <p:sldId id="361" r:id="rId17"/>
    <p:sldId id="354" r:id="rId18"/>
    <p:sldId id="356" r:id="rId19"/>
    <p:sldId id="366" r:id="rId20"/>
    <p:sldId id="365" r:id="rId21"/>
    <p:sldId id="335" r:id="rId22"/>
    <p:sldId id="357" r:id="rId23"/>
    <p:sldId id="349" r:id="rId24"/>
    <p:sldId id="368" r:id="rId25"/>
    <p:sldId id="369" r:id="rId26"/>
    <p:sldId id="370" r:id="rId27"/>
    <p:sldId id="371" r:id="rId28"/>
    <p:sldId id="372" r:id="rId29"/>
    <p:sldId id="373" r:id="rId30"/>
    <p:sldId id="374" r:id="rId31"/>
    <p:sldId id="375" r:id="rId32"/>
    <p:sldId id="376" r:id="rId33"/>
    <p:sldId id="377" r:id="rId34"/>
    <p:sldId id="378" r:id="rId35"/>
    <p:sldId id="379" r:id="rId36"/>
    <p:sldId id="381" r:id="rId37"/>
    <p:sldId id="308" r:id="rId38"/>
    <p:sldId id="348" r:id="rId39"/>
    <p:sldId id="342" r:id="rId40"/>
    <p:sldId id="367" r:id="rId41"/>
    <p:sldId id="344" r:id="rId42"/>
    <p:sldId id="359" r:id="rId43"/>
    <p:sldId id="346" r:id="rId44"/>
    <p:sldId id="347" r:id="rId45"/>
    <p:sldId id="350" r:id="rId46"/>
    <p:sldId id="358" r:id="rId47"/>
    <p:sldId id="351" r:id="rId48"/>
    <p:sldId id="352" r:id="rId49"/>
    <p:sldId id="353" r:id="rId50"/>
    <p:sldId id="355" r:id="rId51"/>
    <p:sldId id="330" r:id="rId52"/>
    <p:sldId id="332" r:id="rId53"/>
    <p:sldId id="333" r:id="rId54"/>
    <p:sldId id="301" r:id="rId55"/>
    <p:sldId id="327" r:id="rId56"/>
    <p:sldId id="340" r:id="rId57"/>
    <p:sldId id="321" r:id="rId58"/>
  </p:sldIdLst>
  <p:sldSz cx="9144000" cy="6858000" type="screen4x3"/>
  <p:notesSz cx="9388475" cy="71024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4867" autoAdjust="0"/>
    <p:restoredTop sz="95181" autoAdjust="0"/>
  </p:normalViewPr>
  <p:slideViewPr>
    <p:cSldViewPr>
      <p:cViewPr varScale="1">
        <p:scale>
          <a:sx n="105" d="100"/>
          <a:sy n="105" d="100"/>
        </p:scale>
        <p:origin x="-1560" y="-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67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068339" cy="355124"/>
          </a:xfrm>
          <a:prstGeom prst="rect">
            <a:avLst/>
          </a:prstGeom>
        </p:spPr>
        <p:txBody>
          <a:bodyPr vert="horz" lIns="94218" tIns="47108" rIns="94218" bIns="47108" rtlCol="0"/>
          <a:lstStyle>
            <a:lvl1pPr algn="l">
              <a:defRPr sz="1200"/>
            </a:lvl1pPr>
          </a:lstStyle>
          <a:p>
            <a:r>
              <a:rPr lang="en-US" smtClean="0"/>
              <a:t>FPGA Tour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317964" y="0"/>
            <a:ext cx="4068339" cy="355124"/>
          </a:xfrm>
          <a:prstGeom prst="rect">
            <a:avLst/>
          </a:prstGeom>
        </p:spPr>
        <p:txBody>
          <a:bodyPr vert="horz" lIns="94218" tIns="47108" rIns="94218" bIns="47108" rtlCol="0"/>
          <a:lstStyle>
            <a:lvl1pPr algn="r">
              <a:defRPr sz="1200"/>
            </a:lvl1pPr>
          </a:lstStyle>
          <a:p>
            <a:fld id="{61195138-101D-4257-A725-21A6A328D09A}" type="datetime1">
              <a:rPr lang="en-US" smtClean="0"/>
              <a:t>7/15/2022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6746120"/>
            <a:ext cx="4068339" cy="355124"/>
          </a:xfrm>
          <a:prstGeom prst="rect">
            <a:avLst/>
          </a:prstGeom>
        </p:spPr>
        <p:txBody>
          <a:bodyPr vert="horz" lIns="94218" tIns="47108" rIns="94218" bIns="47108" rtlCol="0" anchor="b"/>
          <a:lstStyle>
            <a:lvl1pPr algn="l">
              <a:defRPr sz="1200"/>
            </a:lvl1pPr>
          </a:lstStyle>
          <a:p>
            <a:r>
              <a:rPr lang="en-US" smtClean="0"/>
              <a:t>Jim Brakefield 2022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317964" y="6746120"/>
            <a:ext cx="4068339" cy="355124"/>
          </a:xfrm>
          <a:prstGeom prst="rect">
            <a:avLst/>
          </a:prstGeom>
        </p:spPr>
        <p:txBody>
          <a:bodyPr vert="horz" lIns="94218" tIns="47108" rIns="94218" bIns="47108" rtlCol="0" anchor="b"/>
          <a:lstStyle>
            <a:lvl1pPr algn="r">
              <a:defRPr sz="1200"/>
            </a:lvl1pPr>
          </a:lstStyle>
          <a:p>
            <a:fld id="{D815F126-D0BB-4ABD-8E98-C894FC6133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98228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068339" cy="355124"/>
          </a:xfrm>
          <a:prstGeom prst="rect">
            <a:avLst/>
          </a:prstGeom>
        </p:spPr>
        <p:txBody>
          <a:bodyPr vert="horz" lIns="94218" tIns="47108" rIns="94218" bIns="47108" rtlCol="0"/>
          <a:lstStyle>
            <a:lvl1pPr algn="l">
              <a:defRPr sz="1200"/>
            </a:lvl1pPr>
          </a:lstStyle>
          <a:p>
            <a:r>
              <a:rPr lang="en-US" smtClean="0"/>
              <a:t>FPGA Tour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317964" y="0"/>
            <a:ext cx="4068339" cy="355124"/>
          </a:xfrm>
          <a:prstGeom prst="rect">
            <a:avLst/>
          </a:prstGeom>
        </p:spPr>
        <p:txBody>
          <a:bodyPr vert="horz" lIns="94218" tIns="47108" rIns="94218" bIns="47108" rtlCol="0"/>
          <a:lstStyle>
            <a:lvl1pPr algn="r">
              <a:defRPr sz="1200"/>
            </a:lvl1pPr>
          </a:lstStyle>
          <a:p>
            <a:fld id="{8DB7B33B-4BFA-4CF8-9835-62EB9C354658}" type="datetime1">
              <a:rPr lang="en-US" smtClean="0"/>
              <a:t>7/15/2022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919413" y="533400"/>
            <a:ext cx="3549650" cy="26622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218" tIns="47108" rIns="94218" bIns="47108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38848" y="3373676"/>
            <a:ext cx="7510780" cy="3196114"/>
          </a:xfrm>
          <a:prstGeom prst="rect">
            <a:avLst/>
          </a:prstGeom>
        </p:spPr>
        <p:txBody>
          <a:bodyPr vert="horz" lIns="94218" tIns="47108" rIns="94218" bIns="47108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6746120"/>
            <a:ext cx="4068339" cy="355124"/>
          </a:xfrm>
          <a:prstGeom prst="rect">
            <a:avLst/>
          </a:prstGeom>
        </p:spPr>
        <p:txBody>
          <a:bodyPr vert="horz" lIns="94218" tIns="47108" rIns="94218" bIns="47108" rtlCol="0" anchor="b"/>
          <a:lstStyle>
            <a:lvl1pPr algn="l">
              <a:defRPr sz="1200"/>
            </a:lvl1pPr>
          </a:lstStyle>
          <a:p>
            <a:r>
              <a:rPr lang="en-US" smtClean="0"/>
              <a:t>Jim Brakefield 2022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317964" y="6746120"/>
            <a:ext cx="4068339" cy="355124"/>
          </a:xfrm>
          <a:prstGeom prst="rect">
            <a:avLst/>
          </a:prstGeom>
        </p:spPr>
        <p:txBody>
          <a:bodyPr vert="horz" lIns="94218" tIns="47108" rIns="94218" bIns="47108" rtlCol="0" anchor="b"/>
          <a:lstStyle>
            <a:lvl1pPr algn="r">
              <a:defRPr sz="1200"/>
            </a:lvl1pPr>
          </a:lstStyle>
          <a:p>
            <a:fld id="{0E080357-2401-457E-B2E8-CE0541A883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805816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events.vtools.ieee.org/m/306653" TargetMode="External"/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Tinker</a:t>
            </a:r>
            <a:r>
              <a:rPr lang="en-US" baseline="0" dirty="0" smtClean="0"/>
              <a:t> toy construction embodies the generation/design of objects from simple uniform components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080357-2401-457E-B2E8-CE0541A88319}" type="slidenum">
              <a:rPr lang="en-US" smtClean="0"/>
              <a:t>1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BBD7A887-0F23-4F6C-AD13-2DB238BEB562}" type="datetime1">
              <a:rPr lang="en-US" smtClean="0"/>
              <a:t>7/15/2022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6431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Note: Clock</a:t>
            </a:r>
            <a:r>
              <a:rPr lang="en-US" baseline="0" dirty="0" smtClean="0"/>
              <a:t> references, bus width indicators, tri-states not used in FPGAs &amp; right click on icon to see/set data width.  </a:t>
            </a:r>
          </a:p>
          <a:p>
            <a:r>
              <a:rPr lang="en-US" baseline="0" dirty="0" smtClean="0"/>
              <a:t>From examples/processor/</a:t>
            </a:r>
            <a:r>
              <a:rPr lang="en-US" baseline="0" dirty="0" err="1" smtClean="0"/>
              <a:t>Processor.dig</a:t>
            </a:r>
            <a:r>
              <a:rPr lang="en-US" baseline="0" dirty="0" smtClean="0"/>
              <a:t>. https://github.com/hneemann/Assembler has it’s assembler.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8DB7B33B-4BFA-4CF8-9835-62EB9C354658}" type="datetime1">
              <a:rPr lang="en-US" smtClean="0"/>
              <a:t>7/15/2022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E080357-2401-457E-B2E8-CE0541A88319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8986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 un-configure erase the Toolchain Configuration entry.  *.</a:t>
            </a:r>
            <a:r>
              <a:rPr lang="en-US" dirty="0" err="1" smtClean="0"/>
              <a:t>config</a:t>
            </a:r>
            <a:r>
              <a:rPr lang="en-US" dirty="0" smtClean="0"/>
              <a:t> file has new menu item</a:t>
            </a:r>
            <a:r>
              <a:rPr lang="en-US" baseline="0" dirty="0" smtClean="0"/>
              <a:t> name (</a:t>
            </a:r>
            <a:r>
              <a:rPr lang="en-US" baseline="0" dirty="0" err="1" smtClean="0"/>
              <a:t>Boolbd</a:t>
            </a:r>
            <a:r>
              <a:rPr lang="en-US" baseline="0" dirty="0" smtClean="0"/>
              <a:t>) on line 2.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8DB7B33B-4BFA-4CF8-9835-62EB9C354658}" type="datetime1">
              <a:rPr lang="en-US" smtClean="0"/>
              <a:t>7/15/2022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E080357-2401-457E-B2E8-CE0541A88319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1599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</a:t>
            </a:r>
            <a:r>
              <a:rPr lang="en-US" baseline="0" dirty="0" smtClean="0"/>
              <a:t> is write protected, save to new file to edit.  A starting point for you FPGA board design: prune and add circuits!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8DB7B33B-4BFA-4CF8-9835-62EB9C354658}" type="datetime1">
              <a:rPr lang="en-US" smtClean="0"/>
              <a:t>7/15/2022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E080357-2401-457E-B2E8-CE0541A88319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3308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Didn’t find good examples of up counter?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8DB7B33B-4BFA-4CF8-9835-62EB9C354658}" type="datetime1">
              <a:rPr lang="en-US" smtClean="0"/>
              <a:t>7/15/2022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E080357-2401-457E-B2E8-CE0541A88319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8810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RTL: Register transfer language, usually VHDL or Verilog.  </a:t>
            </a:r>
            <a:r>
              <a:rPr lang="en-US" dirty="0" err="1" smtClean="0"/>
              <a:t>Quartus</a:t>
            </a:r>
            <a:r>
              <a:rPr lang="en-US" dirty="0" smtClean="0"/>
              <a:t> and </a:t>
            </a:r>
            <a:r>
              <a:rPr lang="en-US" dirty="0" err="1" smtClean="0"/>
              <a:t>Vivado</a:t>
            </a:r>
            <a:r>
              <a:rPr lang="en-US" dirty="0" smtClean="0"/>
              <a:t> are mainstream</a:t>
            </a:r>
            <a:r>
              <a:rPr lang="en-US" baseline="0" dirty="0" smtClean="0"/>
              <a:t> tools with free education variants (reduced FPGA family support).  Xilinx ISE not recommended for new users.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5B6323FC-D69E-4C39-A136-2348C91B7069}" type="datetime1">
              <a:rPr lang="en-US" smtClean="0"/>
              <a:t>7/15/2022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E080357-2401-457E-B2E8-CE0541A88319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9890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Only two push buttons.  Least expensive Altera board with “full” user IO.  DRAM and micro SD slot facilitate use of Altera/Intel NIOS-II soft </a:t>
            </a:r>
            <a:r>
              <a:rPr lang="en-US" smtClean="0"/>
              <a:t>core processor.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8DB7B33B-4BFA-4CF8-9835-62EB9C354658}" type="datetime1">
              <a:rPr lang="en-US" smtClean="0"/>
              <a:t>7/15/2022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E080357-2401-457E-B2E8-CE0541A88319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147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Boolean Board “endorsement” by Xilinx.</a:t>
            </a:r>
            <a:r>
              <a:rPr lang="en-US" baseline="0" dirty="0" smtClean="0"/>
              <a:t> </a:t>
            </a:r>
            <a:r>
              <a:rPr lang="en-US" dirty="0" smtClean="0"/>
              <a:t> Kria-KV260</a:t>
            </a:r>
            <a:r>
              <a:rPr lang="en-US" baseline="0" dirty="0" smtClean="0"/>
              <a:t> has state-of-the-art FPGA, heavily backordered.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6341EBE7-EC2B-4C40-8FA7-D1C70024F56E}" type="datetime1">
              <a:rPr lang="en-US" smtClean="0"/>
              <a:t>7/15/2022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E080357-2401-457E-B2E8-CE0541A88319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4592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9C3E1E53-3E0B-40AA-A691-E660F654C9B8}" type="datetime1">
              <a:rPr lang="en-US" smtClean="0"/>
              <a:t>7/15/2022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E080357-2401-457E-B2E8-CE0541A88319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1512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5BC406A2-0387-4C4A-9568-F46A8F26C68E}" type="datetime1">
              <a:rPr lang="en-US" smtClean="0"/>
              <a:t>7/15/2022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E080357-2401-457E-B2E8-CE0541A88319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6672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servo connectors make for a robotics capable board.  Usage model</a:t>
            </a:r>
            <a:r>
              <a:rPr lang="en-US" baseline="0" dirty="0" smtClean="0"/>
              <a:t> for potentiometer is showing the voltage on the 7-segment display.  Those ready to do soft core or built in processor probably don’t need switches, LEDs and 7-segment displays; use serial terminal instead.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D3F6D663-A242-4480-B3E7-801E33DC89AA}" type="datetime1">
              <a:rPr lang="en-US" smtClean="0"/>
              <a:t>7/15/2022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E080357-2401-457E-B2E8-CE0541A88319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3857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Uses AMD/</a:t>
            </a:r>
            <a:r>
              <a:rPr lang="en-US" dirty="0" err="1" smtClean="0"/>
              <a:t>xilinx</a:t>
            </a:r>
            <a:r>
              <a:rPr lang="en-US" dirty="0" smtClean="0"/>
              <a:t> tools(</a:t>
            </a:r>
            <a:r>
              <a:rPr lang="en-US" dirty="0" err="1" smtClean="0"/>
              <a:t>vivado</a:t>
            </a:r>
            <a:r>
              <a:rPr lang="en-US" dirty="0" smtClean="0"/>
              <a:t>).</a:t>
            </a:r>
            <a:r>
              <a:rPr lang="en-US" baseline="0" dirty="0" smtClean="0"/>
              <a:t>  </a:t>
            </a:r>
            <a:r>
              <a:rPr lang="en-US" dirty="0" smtClean="0"/>
              <a:t>The staggered IO holes is deliberate, will hold</a:t>
            </a:r>
            <a:r>
              <a:rPr lang="en-US" baseline="0" dirty="0" smtClean="0"/>
              <a:t> and connect headers without soldering.  </a:t>
            </a:r>
            <a:r>
              <a:rPr lang="en-US" dirty="0" smtClean="0"/>
              <a:t>HDMI video out. Available with or without Bluetooth LE.</a:t>
            </a:r>
          </a:p>
          <a:p>
            <a:r>
              <a:rPr lang="en-US" dirty="0" smtClean="0"/>
              <a:t>Digital schematic</a:t>
            </a:r>
            <a:r>
              <a:rPr lang="en-US" baseline="0" dirty="0" smtClean="0"/>
              <a:t> tool: Three *.dig files: base IO, </a:t>
            </a:r>
            <a:r>
              <a:rPr lang="en-US" baseline="0" dirty="0" err="1" smtClean="0"/>
              <a:t>Pmod</a:t>
            </a:r>
            <a:r>
              <a:rPr lang="en-US" baseline="0" dirty="0" smtClean="0"/>
              <a:t> schematic view, </a:t>
            </a:r>
            <a:r>
              <a:rPr lang="en-US" baseline="0" dirty="0" err="1" smtClean="0"/>
              <a:t>Pmod</a:t>
            </a:r>
            <a:r>
              <a:rPr lang="en-US" baseline="0" dirty="0" smtClean="0"/>
              <a:t> PCB vies (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7A2A3735-DC17-4E4D-A9CE-B6D4B97A2912}" type="datetime1">
              <a:rPr lang="en-US" smtClean="0"/>
              <a:t>7/15/2022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E080357-2401-457E-B2E8-CE0541A8831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6459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If time &amp; budget allows will do the course with</a:t>
            </a:r>
            <a:r>
              <a:rPr lang="en-US" baseline="0" dirty="0" smtClean="0"/>
              <a:t> the DE10-Lite board (in the fall).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8DB7B33B-4BFA-4CF8-9835-62EB9C354658}" type="datetime1">
              <a:rPr lang="en-US" smtClean="0"/>
              <a:t>7/15/2022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E080357-2401-457E-B2E8-CE0541A8831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7736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Took 3 hours total at 100Mb/sec download speed.  Did not turn off anti-virus protection.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8DB7B33B-4BFA-4CF8-9835-62EB9C354658}" type="datetime1">
              <a:rPr lang="en-US" smtClean="0"/>
              <a:t>7/15/2022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E080357-2401-457E-B2E8-CE0541A8831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6159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04F93713-037D-4300-A535-D6B659AC7F9A}" type="datetime1">
              <a:rPr lang="en-US" smtClean="0"/>
              <a:t>7/15/2022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E080357-2401-457E-B2E8-CE0541A88319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8741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FPGA board with two ARM A9</a:t>
            </a:r>
            <a:r>
              <a:rPr lang="en-US" baseline="0" dirty="0" smtClean="0"/>
              <a:t> cores.  Available at </a:t>
            </a:r>
            <a:r>
              <a:rPr lang="en-US" baseline="0" dirty="0" err="1" smtClean="0"/>
              <a:t>RealDigital</a:t>
            </a:r>
            <a:r>
              <a:rPr lang="en-US" baseline="0" dirty="0" smtClean="0"/>
              <a:t> and Newark.  </a:t>
            </a:r>
            <a:r>
              <a:rPr lang="en-US" b="1" baseline="0" dirty="0" smtClean="0"/>
              <a:t>See http://www.pynq.io for it’s software infrastructure!</a:t>
            </a:r>
            <a:endParaRPr lang="en-US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8DB7B33B-4BFA-4CF8-9835-62EB9C354658}" type="datetime1">
              <a:rPr lang="en-US" smtClean="0"/>
              <a:t>7/15/2022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E080357-2401-457E-B2E8-CE0541A88319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0115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14293">
              <a:defRPr/>
            </a:pPr>
            <a:r>
              <a:rPr lang="en-US" dirty="0" smtClean="0"/>
              <a:t>The spreadsheet at </a:t>
            </a:r>
            <a:r>
              <a:rPr lang="en-US" dirty="0">
                <a:hlinkClick r:id="rId3"/>
              </a:rPr>
              <a:t>https://events.vtools.ieee.org/m/306653</a:t>
            </a:r>
            <a:r>
              <a:rPr lang="en-US" dirty="0"/>
              <a:t> has a sheet of boards, with old prices, sorted by FPGA family.  Also a sheet sorted by shape.  ATD: analog to digital converter.  LUT: logic lookup table.  Block RAM: typically dual ported, adjustable aspect ratio.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6292CAB6-7077-4F71-9746-282F4C1B8730}" type="datetime1">
              <a:rPr lang="en-US" smtClean="0"/>
              <a:t>7/15/2022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E080357-2401-457E-B2E8-CE0541A88319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00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 low cost board/FPGA with Cortex M3.  Available at Amazon for $69.  4K LUTs,</a:t>
            </a:r>
            <a:r>
              <a:rPr lang="en-US" baseline="0" dirty="0" smtClean="0"/>
              <a:t> 8MB SRAM.  Kit has connection cables. 4 slide &amp; 4 DIP switches, 6 PB, 12 LED, 2 Grove connectors, and the four digit 7-segment display.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FPGA Tour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8DB7B33B-4BFA-4CF8-9835-62EB9C354658}" type="datetime1">
              <a:rPr lang="en-US" smtClean="0"/>
              <a:t>7/15/2022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Jim Brakefield 2022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E080357-2401-457E-B2E8-CE0541A88319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6991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8DB7B33B-4BFA-4CF8-9835-62EB9C354658}" type="datetime1">
              <a:rPr lang="en-US" smtClean="0"/>
              <a:t>7/15/2022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E080357-2401-457E-B2E8-CE0541A88319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1505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BDD78-5309-4D12-B589-CC99DDE7B110}" type="datetime1">
              <a:rPr lang="en-US" smtClean="0"/>
              <a:t>7/15/2022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2630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94C44-D7BD-4397-A632-D192B9904EDB}" type="datetime1">
              <a:rPr lang="en-US" smtClean="0"/>
              <a:t>7/15/2022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5653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B692DB-0514-438B-AC68-AAA8724E5D07}" type="datetime1">
              <a:rPr lang="en-US" smtClean="0"/>
              <a:t>7/15/2022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1703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B9A91-D727-4CED-A180-175D6B002F12}" type="datetime1">
              <a:rPr lang="en-US" smtClean="0"/>
              <a:t>7/15/2022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7156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8F5920-94F8-433C-80BE-EFC292B19796}" type="datetime1">
              <a:rPr lang="en-US" smtClean="0"/>
              <a:t>7/15/2022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813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1E810-2D42-4DB9-96D0-EC075E9B2F1B}" type="datetime1">
              <a:rPr lang="en-US" smtClean="0"/>
              <a:t>7/15/2022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477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7F1C4-9C27-4032-87CB-531F20451FAB}" type="datetime1">
              <a:rPr lang="en-US" smtClean="0"/>
              <a:t>7/15/2022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3721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E27CD-70BF-41CA-A04D-FA26373953DF}" type="datetime1">
              <a:rPr lang="en-US" smtClean="0"/>
              <a:t>7/15/2022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691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7CEB2-99BF-4F21-925B-A3F82BDB9F7A}" type="datetime1">
              <a:rPr lang="en-US" smtClean="0"/>
              <a:t>7/15/2022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7260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FBB94-C89C-427A-ACD3-3782AAE9DF3D}" type="datetime1">
              <a:rPr lang="en-US" smtClean="0"/>
              <a:t>7/15/2022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5339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A0FE15-05FD-47F8-B232-1BCFC24C5042}" type="datetime1">
              <a:rPr lang="en-US" smtClean="0"/>
              <a:t>7/15/2022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4440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2A1AFD-4F4E-415D-942E-752C216B996C}" type="datetime1">
              <a:rPr lang="en-US" smtClean="0"/>
              <a:t>7/15/2022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4915E3-0B55-498E-8533-E3BB9F551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5722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mp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mp"/><Relationship Id="rId2" Type="http://schemas.openxmlformats.org/officeDocument/2006/relationships/image" Target="../media/image7.tmp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mp"/><Relationship Id="rId2" Type="http://schemas.openxmlformats.org/officeDocument/2006/relationships/image" Target="../media/image9.tmp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pga4student.com/2017/08/verilog-vs-vhdl-explain-by-example.html" TargetMode="External"/><Relationship Id="rId2" Type="http://schemas.openxmlformats.org/officeDocument/2006/relationships/hyperlink" Target="https://www.realdigital.org/downloads/e06bddc63669cbc91ae981df18bcf3c5.pdf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mp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nandland.com/lesson-4-what-is-a-look-up-table-lut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events.vtools.ieee.org/m/318519" TargetMode="External"/><Relationship Id="rId2" Type="http://schemas.openxmlformats.org/officeDocument/2006/relationships/hyperlink" Target="mailto:jim.brakefield@ieee.org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youtube.com/watch?v=EVy4KEj9kZg" TargetMode="External"/><Relationship Id="rId4" Type="http://schemas.openxmlformats.org/officeDocument/2006/relationships/hyperlink" Target="https://github.com/jimbrake/FPGA_Boot_Camp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mp"/><Relationship Id="rId2" Type="http://schemas.openxmlformats.org/officeDocument/2006/relationships/hyperlink" Target="https://nandland.com/lesson-15-what-is-a-block-ram-bram/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xilinx.com/support/download.html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realdigital.org/doc/1fd3322461ac4bcc1fcd6bcc6c5907ec" TargetMode="External"/><Relationship Id="rId4" Type="http://schemas.openxmlformats.org/officeDocument/2006/relationships/hyperlink" Target="https://www.xilinx.com/support/installer/installer-info-general.html" TargetMode="Externa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mp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mp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mp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mp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mp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mp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mp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mp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mp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mp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mp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joelw.id.au/FPGA/CheapFPGADevelopmentBoards" TargetMode="External"/><Relationship Id="rId3" Type="http://schemas.openxmlformats.org/officeDocument/2006/relationships/hyperlink" Target="http://www.cpe.virginia.edu/grads/pdfs/January%202016/VLSI.pdf" TargetMode="External"/><Relationship Id="rId7" Type="http://schemas.openxmlformats.org/officeDocument/2006/relationships/hyperlink" Target="http://www.altera.com/about/company/history.html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fundinguniverse.com/company-histories/altera-corporation-history/" TargetMode="External"/><Relationship Id="rId5" Type="http://schemas.openxmlformats.org/officeDocument/2006/relationships/hyperlink" Target="http://www-inst.eecs.berkeley.edu/~cs294-59/fa10/resources/Xilinx-history/Xilinx-history.html" TargetMode="External"/><Relationship Id="rId4" Type="http://schemas.openxmlformats.org/officeDocument/2006/relationships/hyperlink" Target="https://www.youtube.com/watch?v=4ntXSyOhlBY" TargetMode="External"/><Relationship Id="rId9" Type="http://schemas.openxmlformats.org/officeDocument/2006/relationships/hyperlink" Target="https://opencores.org/projects" TargetMode="Externa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hyperlink" Target="mailto:jim.brakefield@ieee.org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hyperlink" Target="https://events.vtools.ieee.org/m/316279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e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mailto:Helmut.Neemann@mosbach.dhbw.de" TargetMode="External"/><Relationship Id="rId2" Type="http://schemas.openxmlformats.org/officeDocument/2006/relationships/hyperlink" Target="https://github.com/hneemann/Digital/" TargetMode="Externa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mp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mp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Adder_(electronics)" TargetMode="External"/><Relationship Id="rId7" Type="http://schemas.openxmlformats.org/officeDocument/2006/relationships/hyperlink" Target="https://en.wikipedia.org/wiki/Wallace_tree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Barrel_shifter" TargetMode="External"/><Relationship Id="rId5" Type="http://schemas.openxmlformats.org/officeDocument/2006/relationships/hyperlink" Target="https://en.wikipedia.org/wiki/Arithmetic_logic_unit" TargetMode="External"/><Relationship Id="rId4" Type="http://schemas.openxmlformats.org/officeDocument/2006/relationships/hyperlink" Target="https://en.wikipedia.org/wiki/Multiplexer" TargetMode="Externa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aldigital.org/course/digital-logic-for-the-boolean-board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hneemann/Digital/" TargetMode="External"/><Relationship Id="rId5" Type="http://schemas.openxmlformats.org/officeDocument/2006/relationships/hyperlink" Target="https://www.tina.com/blog/programming-fpga-boards-with-tina-using-schematic-design-entry/" TargetMode="External"/><Relationship Id="rId4" Type="http://schemas.openxmlformats.org/officeDocument/2006/relationships/hyperlink" Target="https://www.tina.com/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fpgacademy.org/tools.html" TargetMode="External"/><Relationship Id="rId4" Type="http://schemas.openxmlformats.org/officeDocument/2006/relationships/hyperlink" Target="https://www.intel.com/content/www/us/en/developer/topic-technology/fpga-academic/materials.html" TargetMode="Externa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xilinx.com/support/university/boards-portfolio/xup-boards/RealDigitalBoolenBoard.html" TargetMode="External"/><Relationship Id="rId4" Type="http://schemas.openxmlformats.org/officeDocument/2006/relationships/hyperlink" Target="https://www.xilinx.com/support/university.html" TargetMode="Externa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gowinsemi.com/en/" TargetMode="External"/><Relationship Id="rId3" Type="http://schemas.openxmlformats.org/officeDocument/2006/relationships/hyperlink" Target="http://www.xilinx.com/" TargetMode="External"/><Relationship Id="rId7" Type="http://schemas.openxmlformats.org/officeDocument/2006/relationships/hyperlink" Target="http://www.quicklogic.com/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latticesemi.com/" TargetMode="External"/><Relationship Id="rId5" Type="http://schemas.openxmlformats.org/officeDocument/2006/relationships/hyperlink" Target="http://www.microsemi.com/product-directory/1636-fpga-soc" TargetMode="External"/><Relationship Id="rId4" Type="http://schemas.openxmlformats.org/officeDocument/2006/relationships/hyperlink" Target="http://www.altera.com/" TargetMode="Externa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mp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mp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mp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2000" y="3581400"/>
            <a:ext cx="7772400" cy="16002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Second Day Slides</a:t>
            </a:r>
            <a:r>
              <a:rPr lang="en-US" sz="3600" dirty="0" smtClean="0"/>
              <a:t/>
            </a:r>
            <a:br>
              <a:rPr lang="en-US" sz="3600" dirty="0" smtClean="0"/>
            </a:br>
            <a:r>
              <a:rPr lang="en-US" sz="3600" dirty="0" smtClean="0"/>
              <a:t>Boot Camp for Digital Systems Education</a:t>
            </a:r>
            <a:br>
              <a:rPr lang="en-US" sz="3600" dirty="0" smtClean="0"/>
            </a:br>
            <a:r>
              <a:rPr lang="en-US" sz="3600" dirty="0" smtClean="0"/>
              <a:t>Running generated RTL thru </a:t>
            </a:r>
            <a:r>
              <a:rPr lang="en-US" sz="3600" dirty="0" err="1" smtClean="0"/>
              <a:t>Vivado</a:t>
            </a:r>
            <a:endParaRPr lang="en-US" sz="3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47800" y="5257800"/>
            <a:ext cx="6400800" cy="609600"/>
          </a:xfrm>
        </p:spPr>
        <p:txBody>
          <a:bodyPr>
            <a:noAutofit/>
          </a:bodyPr>
          <a:lstStyle/>
          <a:p>
            <a:pPr algn="l"/>
            <a:r>
              <a:rPr lang="en-US" sz="2800" dirty="0" smtClean="0">
                <a:solidFill>
                  <a:schemeClr val="tx1"/>
                </a:solidFill>
              </a:rPr>
              <a:t>Jim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</a:rPr>
              <a:t>Brakefield</a:t>
            </a:r>
            <a:r>
              <a:rPr lang="en-US" sz="2800" dirty="0" smtClean="0">
                <a:solidFill>
                  <a:schemeClr val="tx1"/>
                </a:solidFill>
              </a:rPr>
              <a:t>      jim.brakefield@ieee.org</a:t>
            </a:r>
          </a:p>
          <a:p>
            <a:r>
              <a:rPr lang="en-US" sz="2800" dirty="0" smtClean="0">
                <a:solidFill>
                  <a:schemeClr val="tx1"/>
                </a:solidFill>
              </a:rPr>
              <a:t>IEEE Computer Society</a:t>
            </a:r>
            <a:endParaRPr lang="en-US" sz="2800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304800"/>
            <a:ext cx="2971800" cy="3433259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77D6E-612A-4292-9623-A6394757A7A5}" type="datetime1">
              <a:rPr lang="en-US" smtClean="0"/>
              <a:t>7/15/2022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5787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RTL (Register Transfer Language)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Separates design into combinatorial (logic) and sequential (registers).</a:t>
            </a:r>
          </a:p>
          <a:p>
            <a:r>
              <a:rPr lang="en-US" dirty="0" smtClean="0"/>
              <a:t>For simple designs use a single clock</a:t>
            </a:r>
          </a:p>
          <a:p>
            <a:pPr lvl="1"/>
            <a:r>
              <a:rPr lang="en-US" dirty="0" smtClean="0"/>
              <a:t>Boolean Board clock input is 100MHz</a:t>
            </a:r>
          </a:p>
          <a:p>
            <a:pPr lvl="1"/>
            <a:r>
              <a:rPr lang="en-US" dirty="0" smtClean="0"/>
              <a:t>Digital will generate slower clocks</a:t>
            </a:r>
          </a:p>
          <a:p>
            <a:pPr lvl="2"/>
            <a:r>
              <a:rPr lang="en-US" dirty="0" smtClean="0"/>
              <a:t>Right click on clock icon &amp; set frequency</a:t>
            </a:r>
          </a:p>
          <a:p>
            <a:r>
              <a:rPr lang="en-US" dirty="0" smtClean="0"/>
              <a:t>Registers update on rising edge clock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B9A91-D727-4CED-A180-175D6B002F12}" type="datetime1">
              <a:rPr lang="en-US" smtClean="0"/>
              <a:t>7/15/2022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0691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0394" y="228600"/>
            <a:ext cx="8229600" cy="715962"/>
          </a:xfrm>
        </p:spPr>
        <p:txBody>
          <a:bodyPr>
            <a:normAutofit/>
          </a:bodyPr>
          <a:lstStyle/>
          <a:p>
            <a:r>
              <a:rPr lang="en-US" sz="4000" dirty="0"/>
              <a:t>S</a:t>
            </a:r>
            <a:r>
              <a:rPr lang="en-US" sz="4000" dirty="0" smtClean="0"/>
              <a:t>chematic for project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1" y="914400"/>
            <a:ext cx="8229600" cy="4525963"/>
          </a:xfrm>
        </p:spPr>
        <p:txBody>
          <a:bodyPr/>
          <a:lstStyle/>
          <a:p>
            <a:r>
              <a:rPr lang="en-US" i="1" dirty="0" err="1" smtClean="0"/>
              <a:t>fresh_start.dig</a:t>
            </a:r>
            <a:r>
              <a:rPr lang="en-US" dirty="0" smtClean="0"/>
              <a:t> schematic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B9A91-D727-4CED-A180-175D6B002F12}" type="datetime1">
              <a:rPr lang="en-US" smtClean="0"/>
              <a:t>7/15/2022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11</a:t>
            </a:fld>
            <a:endParaRPr lang="en-US"/>
          </a:p>
        </p:txBody>
      </p:sp>
      <p:pic>
        <p:nvPicPr>
          <p:cNvPr id="7" name="Picture 6" descr="C:\jcb_doc\IEEE\_Emerging tech grant\1st_saturday\fresh_start_220611.dig - Digital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692" y="1447800"/>
            <a:ext cx="7968111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7508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9762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f</a:t>
            </a:r>
            <a:r>
              <a:rPr lang="en-US" dirty="0" err="1" smtClean="0"/>
              <a:t>resh_start</a:t>
            </a:r>
            <a:r>
              <a:rPr lang="en-US" dirty="0" smtClean="0"/>
              <a:t> VHDL </a:t>
            </a:r>
            <a:r>
              <a:rPr lang="en-US" sz="4000" dirty="0" smtClean="0"/>
              <a:t>part 1</a:t>
            </a:r>
            <a:endParaRPr lang="en-US" sz="4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B9A91-D727-4CED-A180-175D6B002F12}" type="datetime1">
              <a:rPr lang="en-US" smtClean="0"/>
              <a:t>7/15/2022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12</a:t>
            </a:fld>
            <a:endParaRPr lang="en-US"/>
          </a:p>
        </p:txBody>
      </p:sp>
      <p:pic>
        <p:nvPicPr>
          <p:cNvPr id="11" name="Content Placeholder 10" descr="*C:\jcb_doc\IEEE\_Emerging tech grant\_fresh_start\fresh_start_220715.vhdl - Notepad++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993" y="1219200"/>
            <a:ext cx="4319807" cy="4572000"/>
          </a:xfrm>
        </p:spPr>
      </p:pic>
      <p:pic>
        <p:nvPicPr>
          <p:cNvPr id="12" name="Picture 11" descr="C:\jcb_doc\IEEE\_Emerging tech grant\_fresh_start\clockGenerator.vhdl - Notepad++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626" y="876676"/>
            <a:ext cx="4372637" cy="5582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6061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9762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f</a:t>
            </a:r>
            <a:r>
              <a:rPr lang="en-US" dirty="0" err="1" smtClean="0"/>
              <a:t>resh_start</a:t>
            </a:r>
            <a:r>
              <a:rPr lang="en-US" dirty="0" smtClean="0"/>
              <a:t> VHDL </a:t>
            </a:r>
            <a:r>
              <a:rPr lang="en-US" sz="4000" dirty="0" smtClean="0"/>
              <a:t>part 2</a:t>
            </a:r>
            <a:endParaRPr lang="en-US" sz="4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B9A91-D727-4CED-A180-175D6B002F12}" type="datetime1">
              <a:rPr lang="en-US" smtClean="0"/>
              <a:t>7/15/2022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13</a:t>
            </a:fld>
            <a:endParaRPr lang="en-US"/>
          </a:p>
        </p:txBody>
      </p:sp>
      <p:pic>
        <p:nvPicPr>
          <p:cNvPr id="6" name="Content Placeholder 5" descr="*C:\jcb_doc\IEEE\_Emerging tech grant\_fresh_start\fresh_start_220715.vhdl - Notepad++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143000"/>
            <a:ext cx="3247867" cy="4525963"/>
          </a:xfrm>
        </p:spPr>
      </p:pic>
      <p:pic>
        <p:nvPicPr>
          <p:cNvPr id="7" name="Picture 6" descr="*C:\jcb_doc\IEEE\_Emerging tech grant\_fresh_start\fresh_start_220715.vhdl - Notepad++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0" y="1066800"/>
            <a:ext cx="3238952" cy="4867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6839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9762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f</a:t>
            </a:r>
            <a:r>
              <a:rPr lang="en-US" dirty="0" err="1" smtClean="0"/>
              <a:t>resh_start</a:t>
            </a:r>
            <a:r>
              <a:rPr lang="en-US" dirty="0" smtClean="0"/>
              <a:t> VHDL </a:t>
            </a:r>
            <a:r>
              <a:rPr lang="en-US" sz="4000" dirty="0" smtClean="0"/>
              <a:t>part 3</a:t>
            </a:r>
            <a:endParaRPr lang="en-US" sz="4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B9A91-D727-4CED-A180-175D6B002F12}" type="datetime1">
              <a:rPr lang="en-US" smtClean="0"/>
              <a:t>7/15/2022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14</a:t>
            </a:fld>
            <a:endParaRPr lang="en-US"/>
          </a:p>
        </p:txBody>
      </p:sp>
      <p:pic>
        <p:nvPicPr>
          <p:cNvPr id="8" name="Content Placeholder 7" descr="*C:\jcb_doc\IEEE\_Emerging tech grant\_fresh_start\fresh_start_220715.vhdl - Notepad++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143000"/>
            <a:ext cx="4014414" cy="5181600"/>
          </a:xfrm>
        </p:spPr>
      </p:pic>
    </p:spTree>
    <p:extLst>
      <p:ext uri="{BB962C8B-B14F-4D97-AF65-F5344CB8AC3E}">
        <p14:creationId xmlns:p14="http://schemas.microsoft.com/office/powerpoint/2010/main" val="7738525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Side by side VHDL and Verilog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Digital generates both</a:t>
            </a:r>
          </a:p>
          <a:p>
            <a:r>
              <a:rPr lang="en-US" dirty="0" err="1" smtClean="0"/>
              <a:t>RealDigital’s</a:t>
            </a:r>
            <a:r>
              <a:rPr lang="en-US" dirty="0" smtClean="0"/>
              <a:t> treatment:</a:t>
            </a:r>
          </a:p>
          <a:p>
            <a:pPr lvl="1"/>
            <a:r>
              <a:rPr lang="en-US" sz="2000" dirty="0">
                <a:hlinkClick r:id="rId2"/>
              </a:rPr>
              <a:t>https://</a:t>
            </a:r>
            <a:r>
              <a:rPr lang="en-US" sz="2000" dirty="0" smtClean="0">
                <a:hlinkClick r:id="rId2"/>
              </a:rPr>
              <a:t>www.realdigital.org/downloads/e06bddc63669cbc91ae981df18bcf3c5.pdf</a:t>
            </a:r>
            <a:endParaRPr lang="en-US" sz="2000" dirty="0" smtClean="0"/>
          </a:p>
          <a:p>
            <a:r>
              <a:rPr lang="en-US" dirty="0" smtClean="0"/>
              <a:t>Side by side System-Verilog &amp; VHDL:</a:t>
            </a:r>
          </a:p>
          <a:p>
            <a:pPr lvl="1"/>
            <a:r>
              <a:rPr lang="en-US" dirty="0" smtClean="0"/>
              <a:t>Digital Design and Computer Architecture, Harris &amp; Harris, 2</a:t>
            </a:r>
            <a:r>
              <a:rPr lang="en-US" baseline="30000" dirty="0" smtClean="0"/>
              <a:t>nd</a:t>
            </a:r>
            <a:r>
              <a:rPr lang="en-US" dirty="0" smtClean="0"/>
              <a:t> ed.  Also ARM and RISC-V editions</a:t>
            </a:r>
          </a:p>
          <a:p>
            <a:pPr lvl="1"/>
            <a:r>
              <a:rPr lang="en-US" dirty="0" smtClean="0"/>
              <a:t>Highly recommended, goes from transistors to PCs</a:t>
            </a:r>
          </a:p>
          <a:p>
            <a:r>
              <a:rPr lang="en-US" dirty="0" smtClean="0"/>
              <a:t>Also: </a:t>
            </a:r>
            <a:r>
              <a:rPr lang="en-US" sz="2600" dirty="0">
                <a:hlinkClick r:id="rId3"/>
              </a:rPr>
              <a:t>https://</a:t>
            </a:r>
            <a:r>
              <a:rPr lang="en-US" sz="2600" dirty="0" smtClean="0">
                <a:hlinkClick r:id="rId3"/>
              </a:rPr>
              <a:t>www.fpga4student.com/2017/08/verilog-vs-vhdl-explain-by-example.html</a:t>
            </a:r>
            <a:endParaRPr lang="en-US" sz="2600" dirty="0" smtClean="0"/>
          </a:p>
          <a:p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B9A91-D727-4CED-A180-175D6B002F12}" type="datetime1">
              <a:rPr lang="en-US" smtClean="0"/>
              <a:t>7/15/2022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1790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Side by side VHDL and Verilog cont’d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Clive “Max” </a:t>
            </a:r>
            <a:r>
              <a:rPr lang="en-US" dirty="0" err="1" smtClean="0"/>
              <a:t>Maxfield’s</a:t>
            </a:r>
            <a:r>
              <a:rPr lang="en-US" dirty="0" smtClean="0"/>
              <a:t> books:</a:t>
            </a:r>
          </a:p>
          <a:p>
            <a:pPr lvl="1"/>
            <a:r>
              <a:rPr lang="en-US" dirty="0"/>
              <a:t>The Design Warrior's Guide to </a:t>
            </a:r>
            <a:r>
              <a:rPr lang="en-US" dirty="0" smtClean="0"/>
              <a:t>FPGAs, 2004</a:t>
            </a:r>
          </a:p>
          <a:p>
            <a:pPr lvl="1"/>
            <a:r>
              <a:rPr lang="en-US" dirty="0"/>
              <a:t>FPGAs: World Class </a:t>
            </a:r>
            <a:r>
              <a:rPr lang="en-US" dirty="0" smtClean="0"/>
              <a:t>Designs, 2009</a:t>
            </a:r>
          </a:p>
          <a:p>
            <a:pPr lvl="1"/>
            <a:r>
              <a:rPr lang="en-US" dirty="0"/>
              <a:t>Electrical Engineering: Know It </a:t>
            </a:r>
            <a:r>
              <a:rPr lang="en-US" dirty="0" smtClean="0"/>
              <a:t>All, 2011</a:t>
            </a:r>
          </a:p>
          <a:p>
            <a:pPr lvl="2"/>
            <a:r>
              <a:rPr lang="en-US" dirty="0" smtClean="0"/>
              <a:t>covers the entire field, chapters are written by others</a:t>
            </a:r>
            <a:endParaRPr lang="en-US" dirty="0"/>
          </a:p>
          <a:p>
            <a:pPr lvl="1"/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B9A91-D727-4CED-A180-175D6B002F12}" type="datetime1">
              <a:rPr lang="en-US" smtClean="0"/>
              <a:t>7/15/2022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4468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Basic </a:t>
            </a:r>
            <a:r>
              <a:rPr lang="en-US" dirty="0"/>
              <a:t>Digital tutorials</a:t>
            </a:r>
            <a:br>
              <a:rPr lang="en-US" dirty="0"/>
            </a:br>
            <a:r>
              <a:rPr lang="en-US" sz="3600" dirty="0"/>
              <a:t>https://www.realdigital.org/hardware/boolean</a:t>
            </a:r>
          </a:p>
        </p:txBody>
      </p:sp>
      <p:pic>
        <p:nvPicPr>
          <p:cNvPr id="4" name="Content Placeholder 3" descr="Boolean Board | Real Digital - Google Chrome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616" y="1600200"/>
            <a:ext cx="7696768" cy="4525963"/>
          </a:xfr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BB406-7480-4A9E-9FEF-20233492B03A}" type="datetime1">
              <a:rPr lang="en-US" smtClean="0"/>
              <a:t>7/15/2022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1078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What do FPGA tools do?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Much goes on behind the scenes</a:t>
            </a:r>
          </a:p>
          <a:p>
            <a:r>
              <a:rPr lang="en-US" dirty="0" smtClean="0"/>
              <a:t>Circuit is optimized (logic simplification)</a:t>
            </a:r>
          </a:p>
          <a:p>
            <a:pPr lvl="1"/>
            <a:r>
              <a:rPr lang="en-US" dirty="0" smtClean="0"/>
              <a:t>unused stuff is pruned, if no outputs then all pruned</a:t>
            </a:r>
          </a:p>
          <a:p>
            <a:r>
              <a:rPr lang="en-US" dirty="0" smtClean="0"/>
              <a:t>Circuit is mapped into FPGA primitives</a:t>
            </a:r>
          </a:p>
          <a:p>
            <a:r>
              <a:rPr lang="en-US" dirty="0" smtClean="0"/>
              <a:t>Circuit wired up with FPGA routing resources</a:t>
            </a:r>
          </a:p>
          <a:p>
            <a:r>
              <a:rPr lang="en-US" dirty="0" smtClean="0"/>
              <a:t>Bit file generated that configures the chip</a:t>
            </a:r>
          </a:p>
          <a:p>
            <a:r>
              <a:rPr lang="en-US" dirty="0" smtClean="0"/>
              <a:t>Error checking especially missing semicolons</a:t>
            </a:r>
          </a:p>
          <a:p>
            <a:r>
              <a:rPr lang="en-US" dirty="0" smtClean="0"/>
              <a:t>Reports on timing, resources used, error messages</a:t>
            </a:r>
          </a:p>
          <a:p>
            <a:r>
              <a:rPr lang="en-US" dirty="0" smtClean="0"/>
              <a:t>A </a:t>
            </a:r>
            <a:r>
              <a:rPr lang="en-US" dirty="0"/>
              <a:t>s</a:t>
            </a:r>
            <a:r>
              <a:rPr lang="en-US" dirty="0" smtClean="0"/>
              <a:t>chematic viewer will show chip details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E966E-6209-4B07-83FD-C6613B9DA62B}" type="datetime1">
              <a:rPr lang="en-US" smtClean="0"/>
              <a:t>7/15/2022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7491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792162"/>
          </a:xfrm>
        </p:spPr>
        <p:txBody>
          <a:bodyPr>
            <a:normAutofit/>
          </a:bodyPr>
          <a:lstStyle/>
          <a:p>
            <a:r>
              <a:rPr lang="en-US" sz="4000" dirty="0" smtClean="0"/>
              <a:t>LUTs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066800"/>
            <a:ext cx="8229600" cy="4525963"/>
          </a:xfrm>
        </p:spPr>
        <p:txBody>
          <a:bodyPr>
            <a:normAutofit/>
          </a:bodyPr>
          <a:lstStyle/>
          <a:p>
            <a:r>
              <a:rPr lang="en-US" sz="2800" dirty="0"/>
              <a:t>Performing Boolean Algebra inside an FPGA using Look-Up Tables (LUTs</a:t>
            </a:r>
            <a:r>
              <a:rPr lang="en-US" sz="2800" dirty="0" smtClean="0"/>
              <a:t>)</a:t>
            </a:r>
          </a:p>
          <a:p>
            <a:r>
              <a:rPr lang="en-US" sz="2800" dirty="0">
                <a:hlinkClick r:id="rId2"/>
              </a:rPr>
              <a:t>https://nandland.com/lesson-4-what-is-a-look-up-table-lut</a:t>
            </a:r>
            <a:r>
              <a:rPr lang="en-US" sz="2800" dirty="0" smtClean="0">
                <a:hlinkClick r:id="rId2"/>
              </a:rPr>
              <a:t>/</a:t>
            </a:r>
            <a:r>
              <a:rPr lang="en-US" sz="2800" dirty="0" smtClean="0"/>
              <a:t>: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B9A91-D727-4CED-A180-175D6B002F12}" type="datetime1">
              <a:rPr lang="en-US" smtClean="0"/>
              <a:t>7/15/2022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19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762000" y="2971800"/>
            <a:ext cx="66294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 to the reader: many textbooks and classrooms will spend </a:t>
            </a:r>
            <a:r>
              <a:rPr lang="en-US" dirty="0" smtClean="0"/>
              <a:t>a</a:t>
            </a:r>
          </a:p>
          <a:p>
            <a:r>
              <a:rPr lang="en-US" dirty="0" smtClean="0"/>
              <a:t> </a:t>
            </a:r>
            <a:r>
              <a:rPr lang="en-US" dirty="0"/>
              <a:t>significant amount of time discussing how LUTs can be wired </a:t>
            </a:r>
            <a:r>
              <a:rPr lang="en-US" dirty="0" smtClean="0"/>
              <a:t>to</a:t>
            </a:r>
          </a:p>
          <a:p>
            <a:r>
              <a:rPr lang="en-US" dirty="0" smtClean="0"/>
              <a:t> </a:t>
            </a:r>
            <a:r>
              <a:rPr lang="en-US" dirty="0"/>
              <a:t>create the optimal solution to a Boolean expression. </a:t>
            </a:r>
            <a:r>
              <a:rPr lang="en-US" dirty="0" smtClean="0"/>
              <a:t> Optimal</a:t>
            </a:r>
          </a:p>
          <a:p>
            <a:r>
              <a:rPr lang="en-US" dirty="0" smtClean="0"/>
              <a:t> </a:t>
            </a:r>
            <a:r>
              <a:rPr lang="en-US" dirty="0"/>
              <a:t>means that it uses the least number of gates possible. </a:t>
            </a:r>
            <a:r>
              <a:rPr lang="en-US" dirty="0" smtClean="0"/>
              <a:t>Topics</a:t>
            </a:r>
          </a:p>
          <a:p>
            <a:r>
              <a:rPr lang="en-US" dirty="0" smtClean="0"/>
              <a:t> </a:t>
            </a:r>
            <a:r>
              <a:rPr lang="en-US" dirty="0"/>
              <a:t>such as De Morgan’s Law, </a:t>
            </a:r>
            <a:r>
              <a:rPr lang="en-US" dirty="0" err="1"/>
              <a:t>Karnaugh</a:t>
            </a:r>
            <a:r>
              <a:rPr lang="en-US" dirty="0"/>
              <a:t> Maps, the </a:t>
            </a:r>
            <a:r>
              <a:rPr lang="en-US" dirty="0" smtClean="0"/>
              <a:t>Quine-</a:t>
            </a:r>
            <a:r>
              <a:rPr lang="en-US" dirty="0" err="1" smtClean="0"/>
              <a:t>McCluskey</a:t>
            </a:r>
            <a:endParaRPr lang="en-US" dirty="0" smtClean="0"/>
          </a:p>
          <a:p>
            <a:r>
              <a:rPr lang="en-US" dirty="0" smtClean="0"/>
              <a:t> </a:t>
            </a:r>
            <a:r>
              <a:rPr lang="en-US" dirty="0"/>
              <a:t>method, and others are usually discussed at great length </a:t>
            </a:r>
            <a:r>
              <a:rPr lang="en-US" dirty="0" smtClean="0"/>
              <a:t>that</a:t>
            </a:r>
          </a:p>
          <a:p>
            <a:r>
              <a:rPr lang="en-US" dirty="0" smtClean="0"/>
              <a:t> </a:t>
            </a:r>
            <a:r>
              <a:rPr lang="en-US" dirty="0"/>
              <a:t>describe how to optimize digital logic. However I feel that this </a:t>
            </a:r>
            <a:r>
              <a:rPr lang="en-US" dirty="0" smtClean="0"/>
              <a:t>is</a:t>
            </a:r>
          </a:p>
          <a:p>
            <a:r>
              <a:rPr lang="en-US" dirty="0" smtClean="0"/>
              <a:t> </a:t>
            </a:r>
            <a:r>
              <a:rPr lang="en-US" dirty="0"/>
              <a:t>not necessary to begin learning about FPGAs. </a:t>
            </a:r>
          </a:p>
        </p:txBody>
      </p:sp>
    </p:spTree>
    <p:extLst>
      <p:ext uri="{BB962C8B-B14F-4D97-AF65-F5344CB8AC3E}">
        <p14:creationId xmlns:p14="http://schemas.microsoft.com/office/powerpoint/2010/main" val="5940919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Preliminaries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525963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Classroom provided by St. Mary’s University</a:t>
            </a:r>
          </a:p>
          <a:p>
            <a:r>
              <a:rPr lang="en-US" dirty="0" smtClean="0"/>
              <a:t>Funding provided by a grant from the IEEE Computer Society as part of their Emerging Technologies program</a:t>
            </a:r>
          </a:p>
          <a:p>
            <a:r>
              <a:rPr lang="en-US" dirty="0" smtClean="0"/>
              <a:t>I’m Jim </a:t>
            </a:r>
            <a:r>
              <a:rPr lang="en-US" dirty="0" err="1" smtClean="0"/>
              <a:t>Brakefield</a:t>
            </a:r>
            <a:r>
              <a:rPr lang="en-US" dirty="0" smtClean="0"/>
              <a:t>, </a:t>
            </a:r>
            <a:r>
              <a:rPr lang="en-US" dirty="0" smtClean="0">
                <a:hlinkClick r:id="rId2"/>
              </a:rPr>
              <a:t>jim.brakefield@ieee.org</a:t>
            </a:r>
            <a:endParaRPr lang="en-US" dirty="0" smtClean="0"/>
          </a:p>
          <a:p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events.vtools.ieee.org/m/318519</a:t>
            </a:r>
            <a:endParaRPr lang="en-US" dirty="0" smtClean="0"/>
          </a:p>
          <a:p>
            <a:r>
              <a:rPr lang="en-US" dirty="0" smtClean="0"/>
              <a:t> Slides only, Flash drives have full set of files (20MB)</a:t>
            </a:r>
          </a:p>
          <a:p>
            <a:pPr marL="457200" lvl="1" indent="0">
              <a:buNone/>
            </a:pPr>
            <a:r>
              <a:rPr lang="en-US" dirty="0" smtClean="0"/>
              <a:t> Also </a:t>
            </a:r>
            <a:r>
              <a:rPr lang="en-US" dirty="0"/>
              <a:t>at </a:t>
            </a:r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github.com/jimbrake/FPGA_Boot_Camp</a:t>
            </a:r>
            <a:endParaRPr lang="en-US" dirty="0" smtClean="0"/>
          </a:p>
          <a:p>
            <a:r>
              <a:rPr lang="en-US" dirty="0" smtClean="0"/>
              <a:t>Introduction to FPGA video</a:t>
            </a:r>
            <a:r>
              <a:rPr lang="en-US" dirty="0"/>
              <a:t>: </a:t>
            </a:r>
            <a:r>
              <a:rPr lang="en-US" dirty="0">
                <a:hlinkClick r:id="rId5"/>
              </a:rPr>
              <a:t>https://</a:t>
            </a:r>
            <a:r>
              <a:rPr lang="en-US" dirty="0" smtClean="0">
                <a:hlinkClick r:id="rId5"/>
              </a:rPr>
              <a:t>www.youtube.com/watch?v=EVy4KEj9kZg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CFC9F7-7FFA-44F2-B2A9-51790E59FE49}" type="datetime1">
              <a:rPr lang="en-US" smtClean="0"/>
              <a:t>7/15/2022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8628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Block RAM tutorial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>
                <a:hlinkClick r:id="rId2"/>
              </a:rPr>
              <a:t>https://nandland.com/lesson-15-what-is-a-block-ram-bram</a:t>
            </a:r>
            <a:r>
              <a:rPr lang="en-US" sz="2400" dirty="0" smtClean="0">
                <a:hlinkClick r:id="rId2"/>
              </a:rPr>
              <a:t>/</a:t>
            </a:r>
            <a:endParaRPr lang="en-US" sz="2400" dirty="0" smtClean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B9A91-D727-4CED-A180-175D6B002F12}" type="datetime1">
              <a:rPr lang="en-US" smtClean="0"/>
              <a:t>7/15/2022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20</a:t>
            </a:fld>
            <a:endParaRPr lang="en-US"/>
          </a:p>
        </p:txBody>
      </p:sp>
      <p:pic>
        <p:nvPicPr>
          <p:cNvPr id="6" name="Picture 5" descr="What is a Block RAM in an FPGA? For Beginners. - Google Chrom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33600"/>
            <a:ext cx="9144000" cy="3715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4902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r>
              <a:rPr lang="en-US" sz="4000" dirty="0" smtClean="0"/>
              <a:t>Boolean board </a:t>
            </a:r>
            <a:r>
              <a:rPr lang="en-US" sz="3200" dirty="0" smtClean="0"/>
              <a:t>$69/$79</a:t>
            </a:r>
            <a:endParaRPr lang="en-US" sz="32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174" y="1133385"/>
            <a:ext cx="7314026" cy="5038816"/>
          </a:xfr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D16A2-0DBD-4FDE-8B57-DF097730E847}" type="datetime1">
              <a:rPr lang="en-US" smtClean="0"/>
              <a:t>7/15/2022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254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Boolean Board background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452596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RealDigital.org	</a:t>
            </a:r>
          </a:p>
          <a:p>
            <a:pPr lvl="1"/>
            <a:r>
              <a:rPr lang="en-US" dirty="0" smtClean="0"/>
              <a:t>Educational mission</a:t>
            </a:r>
          </a:p>
          <a:p>
            <a:pPr lvl="1"/>
            <a:r>
              <a:rPr lang="en-US" dirty="0" smtClean="0"/>
              <a:t>Very well done courseware, uses hyper links</a:t>
            </a:r>
          </a:p>
          <a:p>
            <a:pPr lvl="1"/>
            <a:r>
              <a:rPr lang="en-US" dirty="0"/>
              <a:t>Have added additional boards to their web </a:t>
            </a:r>
            <a:r>
              <a:rPr lang="en-US" dirty="0" smtClean="0"/>
              <a:t>site</a:t>
            </a:r>
          </a:p>
          <a:p>
            <a:pPr lvl="2"/>
            <a:r>
              <a:rPr lang="en-US" sz="2800" dirty="0" smtClean="0"/>
              <a:t>Some that are very advanced!</a:t>
            </a:r>
          </a:p>
          <a:p>
            <a:r>
              <a:rPr lang="en-US" dirty="0" smtClean="0"/>
              <a:t>Board uses AMD/</a:t>
            </a:r>
            <a:r>
              <a:rPr lang="en-US" dirty="0" err="1" smtClean="0"/>
              <a:t>xilinx</a:t>
            </a:r>
            <a:r>
              <a:rPr lang="en-US" dirty="0" smtClean="0"/>
              <a:t> Spartan-7 FPGA</a:t>
            </a:r>
          </a:p>
          <a:p>
            <a:pPr lvl="1"/>
            <a:r>
              <a:rPr lang="en-US" dirty="0" smtClean="0"/>
              <a:t>50K logic </a:t>
            </a:r>
            <a:r>
              <a:rPr lang="en-US" dirty="0"/>
              <a:t>cells (33K 6-LUTs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2.8M bits of block RAM (300K bytes)</a:t>
            </a:r>
          </a:p>
          <a:p>
            <a:pPr lvl="1"/>
            <a:r>
              <a:rPr lang="en-US" dirty="0"/>
              <a:t>One of the least expensive FPGA boards with full user </a:t>
            </a:r>
            <a:r>
              <a:rPr lang="en-US" dirty="0" smtClean="0"/>
              <a:t>IO, also servo headers &amp; potentiometer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0E8DB-E6DA-497F-B917-D2DFE9C75FD1}" type="datetime1">
              <a:rPr lang="en-US" smtClean="0"/>
              <a:t>7/15/2022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0111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Downloading </a:t>
            </a:r>
            <a:r>
              <a:rPr lang="en-US" sz="4000" dirty="0" err="1" smtClean="0"/>
              <a:t>vivado</a:t>
            </a:r>
            <a:endParaRPr lang="en-US" sz="4000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sz="2800" dirty="0">
                <a:hlinkClick r:id="rId3"/>
              </a:rPr>
              <a:t>https://</a:t>
            </a:r>
            <a:r>
              <a:rPr lang="en-US" sz="2800" dirty="0" smtClean="0">
                <a:hlinkClick r:id="rId3"/>
              </a:rPr>
              <a:t>www.xilinx.com/support/download.html</a:t>
            </a:r>
            <a:endParaRPr lang="en-US" sz="2800" dirty="0" smtClean="0"/>
          </a:p>
          <a:p>
            <a:r>
              <a:rPr lang="en-US" sz="2800" dirty="0">
                <a:hlinkClick r:id="rId4"/>
              </a:rPr>
              <a:t>https://</a:t>
            </a:r>
            <a:r>
              <a:rPr lang="en-US" sz="2800" dirty="0" smtClean="0">
                <a:hlinkClick r:id="rId4"/>
              </a:rPr>
              <a:t>www.xilinx.com/support/installer/installer-info-general.html</a:t>
            </a:r>
            <a:endParaRPr lang="en-US" sz="2800" dirty="0" smtClean="0"/>
          </a:p>
          <a:p>
            <a:r>
              <a:rPr lang="en-US" sz="3000" dirty="0" smtClean="0"/>
              <a:t>Use the web installer (212MB) and only install for Spartan-7 devices.  Full install is a 74GB tar.gz file!!</a:t>
            </a:r>
          </a:p>
          <a:p>
            <a:r>
              <a:rPr lang="en-US" sz="3000" dirty="0" smtClean="0"/>
              <a:t>Will still take time: 44GB download!</a:t>
            </a:r>
          </a:p>
          <a:p>
            <a:r>
              <a:rPr lang="en-US" sz="3000" dirty="0" smtClean="0"/>
              <a:t>Takes 71GB of disk space!! </a:t>
            </a:r>
            <a:r>
              <a:rPr lang="en-US" sz="3000" b="1" dirty="0" smtClean="0">
                <a:solidFill>
                  <a:srgbClr val="FF0000"/>
                </a:solidFill>
                <a:sym typeface="Wingdings" panose="05000000000000000000" pitchFamily="2" charset="2"/>
              </a:rPr>
              <a:t></a:t>
            </a:r>
            <a:endParaRPr lang="en-US" sz="3000" b="1" dirty="0" smtClean="0">
              <a:solidFill>
                <a:srgbClr val="FF0000"/>
              </a:solidFill>
            </a:endParaRPr>
          </a:p>
          <a:p>
            <a:r>
              <a:rPr lang="en-US" sz="3000" dirty="0" smtClean="0"/>
              <a:t>Follow </a:t>
            </a:r>
            <a:r>
              <a:rPr lang="en-US" sz="3000" dirty="0" err="1" smtClean="0"/>
              <a:t>RealDigital</a:t>
            </a:r>
            <a:r>
              <a:rPr lang="en-US" sz="3000" dirty="0" smtClean="0"/>
              <a:t> Boolean Board instructions </a:t>
            </a:r>
            <a:r>
              <a:rPr lang="en-US" sz="3000" dirty="0"/>
              <a:t>at </a:t>
            </a:r>
            <a:r>
              <a:rPr lang="en-US" sz="3000" dirty="0" smtClean="0">
                <a:hlinkClick r:id="rId5"/>
              </a:rPr>
              <a:t>https</a:t>
            </a:r>
            <a:r>
              <a:rPr lang="en-US" sz="3000" dirty="0">
                <a:hlinkClick r:id="rId5"/>
              </a:rPr>
              <a:t>://</a:t>
            </a:r>
            <a:r>
              <a:rPr lang="en-US" sz="3000" dirty="0" smtClean="0">
                <a:hlinkClick r:id="rId5"/>
              </a:rPr>
              <a:t>www.realdigital.org/doc/1fd3322461ac4bcc1fcd6bcc6c5907ec</a:t>
            </a:r>
            <a:endParaRPr lang="en-US" sz="3000" dirty="0" smtClean="0"/>
          </a:p>
          <a:p>
            <a:r>
              <a:rPr lang="en-US" dirty="0" smtClean="0"/>
              <a:t>Can add additional FPGA devices later</a:t>
            </a:r>
          </a:p>
          <a:p>
            <a:r>
              <a:rPr lang="en-US" dirty="0" smtClean="0"/>
              <a:t>Hundreds of video tutorials (use help button)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17AB9E-FAF0-48C8-8287-7FA73F34E345}" type="datetime1">
              <a:rPr lang="en-US" smtClean="0"/>
              <a:t>7/15/2022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318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44562"/>
          </a:xfrm>
        </p:spPr>
        <p:txBody>
          <a:bodyPr>
            <a:normAutofit/>
          </a:bodyPr>
          <a:lstStyle/>
          <a:p>
            <a:r>
              <a:rPr lang="en-US" sz="4000" dirty="0" smtClean="0"/>
              <a:t>Creating a </a:t>
            </a:r>
            <a:r>
              <a:rPr lang="en-US" sz="4000" dirty="0" err="1"/>
              <a:t>V</a:t>
            </a:r>
            <a:r>
              <a:rPr lang="en-US" sz="4000" dirty="0" err="1" smtClean="0"/>
              <a:t>ivado</a:t>
            </a:r>
            <a:r>
              <a:rPr lang="en-US" sz="4000" dirty="0" smtClean="0"/>
              <a:t> project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3620" y="1371600"/>
            <a:ext cx="8229600" cy="4525963"/>
          </a:xfrm>
        </p:spPr>
        <p:txBody>
          <a:bodyPr>
            <a:normAutofit/>
          </a:bodyPr>
          <a:lstStyle/>
          <a:p>
            <a:r>
              <a:rPr lang="en-US" sz="2800" dirty="0" smtClean="0"/>
              <a:t>Double click </a:t>
            </a:r>
            <a:r>
              <a:rPr lang="en-US" sz="2800" dirty="0" err="1" smtClean="0"/>
              <a:t>Vivado</a:t>
            </a:r>
            <a:r>
              <a:rPr lang="en-US" sz="2800" dirty="0" smtClean="0"/>
              <a:t> 2022.1 icon</a:t>
            </a:r>
          </a:p>
          <a:p>
            <a:r>
              <a:rPr lang="en-US" sz="2800" u="sng" dirty="0" smtClean="0"/>
              <a:t>F</a:t>
            </a:r>
            <a:r>
              <a:rPr lang="en-US" sz="2800" dirty="0" smtClean="0"/>
              <a:t>ile/</a:t>
            </a:r>
            <a:r>
              <a:rPr lang="en-US" sz="2800" u="sng" dirty="0" smtClean="0"/>
              <a:t>P</a:t>
            </a:r>
            <a:r>
              <a:rPr lang="en-US" sz="2800" dirty="0" smtClean="0"/>
              <a:t>roject/</a:t>
            </a:r>
            <a:r>
              <a:rPr lang="en-US" sz="2800" u="sng" dirty="0" smtClean="0"/>
              <a:t>N</a:t>
            </a:r>
            <a:r>
              <a:rPr lang="en-US" sz="2800" dirty="0" smtClean="0"/>
              <a:t>ew/</a:t>
            </a:r>
            <a:r>
              <a:rPr lang="en-US" sz="2800" u="sng" dirty="0" smtClean="0"/>
              <a:t>N</a:t>
            </a:r>
            <a:r>
              <a:rPr lang="en-US" sz="2800" dirty="0" smtClean="0"/>
              <a:t>ext</a:t>
            </a:r>
            <a:endParaRPr lang="en-US" sz="2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B9A91-D727-4CED-A180-175D6B002F12}" type="datetime1">
              <a:rPr lang="en-US" smtClean="0"/>
              <a:t>7/15/2022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24</a:t>
            </a:fld>
            <a:endParaRPr lang="en-US"/>
          </a:p>
        </p:txBody>
      </p:sp>
      <p:pic>
        <p:nvPicPr>
          <p:cNvPr id="7" name="Picture 6" descr="New Project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336" y="2590800"/>
            <a:ext cx="6754168" cy="335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0731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Creating a </a:t>
            </a:r>
            <a:r>
              <a:rPr lang="en-US" sz="4000" dirty="0" err="1"/>
              <a:t>Vivado</a:t>
            </a:r>
            <a:r>
              <a:rPr lang="en-US" sz="4000" dirty="0"/>
              <a:t> </a:t>
            </a:r>
            <a:r>
              <a:rPr lang="en-US" sz="4000" dirty="0" smtClean="0"/>
              <a:t>project </a:t>
            </a:r>
            <a:r>
              <a:rPr lang="en-US" sz="3600" dirty="0" smtClean="0"/>
              <a:t>step 2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52596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</a:t>
            </a:r>
            <a:r>
              <a:rPr lang="en-US" dirty="0" smtClean="0"/>
              <a:t>roject Type: </a:t>
            </a:r>
            <a:r>
              <a:rPr lang="en-US" u="sng" dirty="0" smtClean="0"/>
              <a:t>R</a:t>
            </a:r>
            <a:r>
              <a:rPr lang="en-US" dirty="0" smtClean="0"/>
              <a:t>TL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Add Sources: </a:t>
            </a:r>
            <a:r>
              <a:rPr lang="en-US" u="sng" dirty="0" smtClean="0"/>
              <a:t>N</a:t>
            </a:r>
            <a:r>
              <a:rPr lang="en-US" dirty="0" smtClean="0"/>
              <a:t>ext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B9A91-D727-4CED-A180-175D6B002F12}" type="datetime1">
              <a:rPr lang="en-US" smtClean="0"/>
              <a:t>7/15/2022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25</a:t>
            </a:fld>
            <a:endParaRPr lang="en-US"/>
          </a:p>
        </p:txBody>
      </p:sp>
      <p:pic>
        <p:nvPicPr>
          <p:cNvPr id="6" name="Picture 5" descr="New Project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828800"/>
            <a:ext cx="6754168" cy="3181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1481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>
            <a:normAutofit/>
          </a:bodyPr>
          <a:lstStyle/>
          <a:p>
            <a:r>
              <a:rPr lang="en-US" sz="4000" dirty="0"/>
              <a:t>Creating a </a:t>
            </a:r>
            <a:r>
              <a:rPr lang="en-US" sz="4000" dirty="0" err="1"/>
              <a:t>Vivado</a:t>
            </a:r>
            <a:r>
              <a:rPr lang="en-US" sz="4000" dirty="0"/>
              <a:t> project </a:t>
            </a:r>
            <a:r>
              <a:rPr lang="en-US" sz="3600" dirty="0"/>
              <a:t>step </a:t>
            </a:r>
            <a:r>
              <a:rPr lang="en-US" sz="3600" dirty="0" smtClean="0"/>
              <a:t>3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3127" y="1143000"/>
            <a:ext cx="8229600" cy="4525963"/>
          </a:xfrm>
        </p:spPr>
        <p:txBody>
          <a:bodyPr/>
          <a:lstStyle/>
          <a:p>
            <a:r>
              <a:rPr lang="en-US" dirty="0" smtClean="0"/>
              <a:t>Add Sources: </a:t>
            </a:r>
            <a:r>
              <a:rPr lang="en-US" u="sng" dirty="0" smtClean="0"/>
              <a:t>A</a:t>
            </a:r>
            <a:r>
              <a:rPr lang="en-US" dirty="0" smtClean="0"/>
              <a:t>dd Files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B9A91-D727-4CED-A180-175D6B002F12}" type="datetime1">
              <a:rPr lang="en-US" smtClean="0"/>
              <a:t>7/15/2022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26</a:t>
            </a:fld>
            <a:endParaRPr lang="en-US"/>
          </a:p>
        </p:txBody>
      </p:sp>
      <p:pic>
        <p:nvPicPr>
          <p:cNvPr id="7" name="Picture 6" descr="New Project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783533"/>
            <a:ext cx="8397927" cy="3779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2195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/>
          <a:lstStyle/>
          <a:p>
            <a:r>
              <a:rPr lang="en-US" dirty="0"/>
              <a:t>Creating a </a:t>
            </a:r>
            <a:r>
              <a:rPr lang="en-US" dirty="0" err="1"/>
              <a:t>Vivado</a:t>
            </a:r>
            <a:r>
              <a:rPr lang="en-US" dirty="0"/>
              <a:t> project </a:t>
            </a:r>
            <a:r>
              <a:rPr lang="en-US" sz="3600" dirty="0"/>
              <a:t>step </a:t>
            </a:r>
            <a:r>
              <a:rPr lang="en-US" sz="3600" dirty="0" smtClean="0"/>
              <a:t>4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525963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Pick VHDL or Verilog files from your directory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u="sng" dirty="0" smtClean="0"/>
              <a:t>N</a:t>
            </a:r>
            <a:r>
              <a:rPr lang="en-US" dirty="0" smtClean="0"/>
              <a:t>ext  (will copy &amp; add files to project)</a:t>
            </a:r>
            <a:endParaRPr lang="en-US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B9A91-D727-4CED-A180-175D6B002F12}" type="datetime1">
              <a:rPr lang="en-US" smtClean="0"/>
              <a:t>7/15/2022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27</a:t>
            </a:fld>
            <a:endParaRPr lang="en-US"/>
          </a:p>
        </p:txBody>
      </p:sp>
      <p:pic>
        <p:nvPicPr>
          <p:cNvPr id="7" name="Picture 6" descr="Add Source File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468" y="1914313"/>
            <a:ext cx="7259064" cy="3029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1147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/>
          <a:lstStyle/>
          <a:p>
            <a:r>
              <a:rPr lang="en-US" sz="4000" dirty="0"/>
              <a:t>Creating a </a:t>
            </a:r>
            <a:r>
              <a:rPr lang="en-US" sz="4000" dirty="0" err="1"/>
              <a:t>Vivado</a:t>
            </a:r>
            <a:r>
              <a:rPr lang="en-US" sz="4000" dirty="0"/>
              <a:t> project </a:t>
            </a:r>
            <a:r>
              <a:rPr lang="en-US" sz="3600" dirty="0"/>
              <a:t>step </a:t>
            </a:r>
            <a:r>
              <a:rPr lang="en-US" sz="3600" dirty="0" smtClean="0"/>
              <a:t>5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525963"/>
          </a:xfrm>
        </p:spPr>
        <p:txBody>
          <a:bodyPr/>
          <a:lstStyle/>
          <a:p>
            <a:r>
              <a:rPr lang="en-US" dirty="0" smtClean="0"/>
              <a:t>Add constraint file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B9A91-D727-4CED-A180-175D6B002F12}" type="datetime1">
              <a:rPr lang="en-US" smtClean="0"/>
              <a:t>7/15/2022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28</a:t>
            </a:fld>
            <a:endParaRPr lang="en-US"/>
          </a:p>
        </p:txBody>
      </p:sp>
      <p:pic>
        <p:nvPicPr>
          <p:cNvPr id="6" name="Picture 5" descr="Add Constraint File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995" y="1828800"/>
            <a:ext cx="6878010" cy="3019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527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Creating a </a:t>
            </a:r>
            <a:r>
              <a:rPr lang="en-US" sz="4000" dirty="0" err="1"/>
              <a:t>Vivado</a:t>
            </a:r>
            <a:r>
              <a:rPr lang="en-US" sz="4000" dirty="0"/>
              <a:t> project </a:t>
            </a:r>
            <a:r>
              <a:rPr lang="en-US" sz="3600" dirty="0"/>
              <a:t>step </a:t>
            </a:r>
            <a:r>
              <a:rPr lang="en-US" sz="3600" dirty="0" smtClean="0"/>
              <a:t>6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525963"/>
          </a:xfrm>
        </p:spPr>
        <p:txBody>
          <a:bodyPr>
            <a:normAutofit/>
          </a:bodyPr>
          <a:lstStyle/>
          <a:p>
            <a:r>
              <a:rPr lang="en-US" sz="2800" dirty="0" smtClean="0"/>
              <a:t>Need to get this exactly right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B9A91-D727-4CED-A180-175D6B002F12}" type="datetime1">
              <a:rPr lang="en-US" smtClean="0"/>
              <a:t>7/15/2022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29</a:t>
            </a:fld>
            <a:endParaRPr lang="en-US"/>
          </a:p>
        </p:txBody>
      </p:sp>
      <p:pic>
        <p:nvPicPr>
          <p:cNvPr id="6" name="Picture 5" descr="New Project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768444"/>
            <a:ext cx="7162800" cy="4211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6573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mess of wires</a:t>
            </a:r>
            <a:r>
              <a:rPr lang="en-US" sz="4000" dirty="0" smtClean="0"/>
              <a:t/>
            </a:r>
            <a:br>
              <a:rPr lang="en-US" sz="4000" dirty="0" smtClean="0"/>
            </a:br>
            <a:r>
              <a:rPr lang="en-US" sz="4000" dirty="0" smtClean="0"/>
              <a:t>not cool any more</a:t>
            </a:r>
            <a:endParaRPr lang="en-US" sz="4000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371600"/>
            <a:ext cx="5217348" cy="4495800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B9A91-D727-4CED-A180-175D6B002F12}" type="datetime1">
              <a:rPr lang="en-US" smtClean="0"/>
              <a:t>7/15/2022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3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439649" y="6019799"/>
            <a:ext cx="34972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From https</a:t>
            </a:r>
            <a:r>
              <a:rPr lang="en-US" sz="2400" dirty="0"/>
              <a:t>://life.ieee.org/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069708" y="1447800"/>
            <a:ext cx="2506905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In today’s world</a:t>
            </a:r>
          </a:p>
          <a:p>
            <a:r>
              <a:rPr lang="en-US" sz="2800" dirty="0" smtClean="0"/>
              <a:t>most wires are </a:t>
            </a:r>
          </a:p>
          <a:p>
            <a:r>
              <a:rPr lang="en-US" sz="2800" dirty="0" smtClean="0"/>
              <a:t>in the PCB and </a:t>
            </a:r>
          </a:p>
          <a:p>
            <a:r>
              <a:rPr lang="en-US" sz="2800" dirty="0" smtClean="0"/>
              <a:t>In the FPGA !</a:t>
            </a:r>
            <a:endParaRPr lang="en-US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6184850" y="3450476"/>
            <a:ext cx="242688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OK as long as you </a:t>
            </a:r>
          </a:p>
          <a:p>
            <a:r>
              <a:rPr lang="en-US" sz="2400" dirty="0" smtClean="0"/>
              <a:t>don’t need to </a:t>
            </a:r>
          </a:p>
          <a:p>
            <a:r>
              <a:rPr lang="en-US" sz="2400" dirty="0"/>
              <a:t>m</a:t>
            </a:r>
            <a:r>
              <a:rPr lang="en-US" sz="2400" dirty="0" smtClean="0"/>
              <a:t>ove the device</a:t>
            </a:r>
            <a:endParaRPr 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6188298" y="4681738"/>
            <a:ext cx="227998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Need a photo of </a:t>
            </a:r>
          </a:p>
          <a:p>
            <a:r>
              <a:rPr lang="en-US" sz="2400" dirty="0" smtClean="0"/>
              <a:t>your work as a </a:t>
            </a:r>
          </a:p>
          <a:p>
            <a:r>
              <a:rPr lang="en-US" sz="2400" dirty="0" smtClean="0"/>
              <a:t>replacement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424317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Creating a </a:t>
            </a:r>
            <a:r>
              <a:rPr lang="en-US" sz="4000" dirty="0" err="1"/>
              <a:t>Vivado</a:t>
            </a:r>
            <a:r>
              <a:rPr lang="en-US" sz="4000" dirty="0"/>
              <a:t> project </a:t>
            </a:r>
            <a:r>
              <a:rPr lang="en-US" sz="3600" dirty="0"/>
              <a:t>step </a:t>
            </a:r>
            <a:r>
              <a:rPr lang="en-US" sz="3600" dirty="0" smtClean="0"/>
              <a:t>7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u="sng" dirty="0" smtClean="0"/>
              <a:t>F</a:t>
            </a:r>
            <a:r>
              <a:rPr lang="en-US" dirty="0" smtClean="0"/>
              <a:t>inish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B9A91-D727-4CED-A180-175D6B002F12}" type="datetime1">
              <a:rPr lang="en-US" smtClean="0"/>
              <a:t>7/15/2022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30</a:t>
            </a:fld>
            <a:endParaRPr lang="en-US"/>
          </a:p>
        </p:txBody>
      </p:sp>
      <p:pic>
        <p:nvPicPr>
          <p:cNvPr id="6" name="Picture 5" descr="New Project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799" y="1600200"/>
            <a:ext cx="5449061" cy="3953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0100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Creating a </a:t>
            </a:r>
            <a:r>
              <a:rPr lang="en-US" sz="4000" dirty="0" err="1"/>
              <a:t>Vivado</a:t>
            </a:r>
            <a:r>
              <a:rPr lang="en-US" sz="4000" dirty="0"/>
              <a:t> project </a:t>
            </a:r>
            <a:r>
              <a:rPr lang="en-US" sz="3600" dirty="0"/>
              <a:t>step </a:t>
            </a:r>
            <a:r>
              <a:rPr lang="en-US" sz="3600" dirty="0" smtClean="0"/>
              <a:t>8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Generate </a:t>
            </a:r>
            <a:r>
              <a:rPr lang="en-US" dirty="0" err="1" smtClean="0"/>
              <a:t>Bitstream</a:t>
            </a:r>
            <a:r>
              <a:rPr lang="en-US" dirty="0" smtClean="0"/>
              <a:t> will do the following: </a:t>
            </a:r>
            <a:endParaRPr lang="en-US" dirty="0"/>
          </a:p>
          <a:p>
            <a:r>
              <a:rPr lang="en-US" dirty="0" smtClean="0"/>
              <a:t>RTL ANALYSIS</a:t>
            </a:r>
          </a:p>
          <a:p>
            <a:r>
              <a:rPr lang="en-US" dirty="0" smtClean="0"/>
              <a:t>SYNTHESIS</a:t>
            </a:r>
          </a:p>
          <a:p>
            <a:r>
              <a:rPr lang="en-US" dirty="0" smtClean="0"/>
              <a:t>IMPLEMENTATION</a:t>
            </a:r>
          </a:p>
          <a:p>
            <a:r>
              <a:rPr lang="en-US" dirty="0" smtClean="0"/>
              <a:t>PROGRAM AND DEBUG</a:t>
            </a:r>
          </a:p>
          <a:p>
            <a:r>
              <a:rPr lang="en-US" dirty="0" smtClean="0"/>
              <a:t>And report any errors</a:t>
            </a:r>
          </a:p>
          <a:p>
            <a:r>
              <a:rPr lang="en-US" i="1" dirty="0" smtClean="0"/>
              <a:t>Digital</a:t>
            </a:r>
            <a:r>
              <a:rPr lang="en-US" dirty="0" smtClean="0"/>
              <a:t> generated RTL should not have errors!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B9A91-D727-4CED-A180-175D6B002F12}" type="datetime1">
              <a:rPr lang="en-US" smtClean="0"/>
              <a:t>7/15/2022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6301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/>
          <a:lstStyle/>
          <a:p>
            <a:r>
              <a:rPr lang="en-US" dirty="0"/>
              <a:t>Creating a </a:t>
            </a:r>
            <a:r>
              <a:rPr lang="en-US" dirty="0" err="1"/>
              <a:t>Vivado</a:t>
            </a:r>
            <a:r>
              <a:rPr lang="en-US" dirty="0"/>
              <a:t> project </a:t>
            </a:r>
            <a:r>
              <a:rPr lang="en-US" sz="4000" dirty="0"/>
              <a:t>step </a:t>
            </a:r>
            <a:r>
              <a:rPr lang="en-US" sz="4000" dirty="0" smtClean="0"/>
              <a:t>9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219200"/>
            <a:ext cx="8229600" cy="4953000"/>
          </a:xfrm>
        </p:spPr>
        <p:txBody>
          <a:bodyPr/>
          <a:lstStyle/>
          <a:p>
            <a:r>
              <a:rPr lang="en-US" dirty="0" smtClean="0"/>
              <a:t>After several minutes and no errors</a:t>
            </a:r>
          </a:p>
          <a:p>
            <a:r>
              <a:rPr lang="en-US" dirty="0" smtClean="0"/>
              <a:t>Check Utilization, I prefer “Table”</a:t>
            </a:r>
          </a:p>
          <a:p>
            <a:pPr lvl="1"/>
            <a:r>
              <a:rPr lang="en-US" dirty="0" smtClean="0"/>
              <a:t>LUT count, DFF count, etc.</a:t>
            </a:r>
          </a:p>
          <a:p>
            <a:pPr lvl="1"/>
            <a:r>
              <a:rPr lang="en-US" dirty="0" smtClean="0"/>
              <a:t>IO should match your design</a:t>
            </a:r>
          </a:p>
          <a:p>
            <a:pPr lvl="1"/>
            <a:r>
              <a:rPr lang="en-US" dirty="0" smtClean="0"/>
              <a:t>BUFG is for the clock input</a:t>
            </a:r>
          </a:p>
          <a:p>
            <a:r>
              <a:rPr lang="en-US" dirty="0" smtClean="0"/>
              <a:t>Post Synthesis is an initial estimate</a:t>
            </a:r>
          </a:p>
          <a:p>
            <a:r>
              <a:rPr lang="en-US" dirty="0" smtClean="0"/>
              <a:t>Post Implementation is final usage</a:t>
            </a:r>
          </a:p>
          <a:p>
            <a:r>
              <a:rPr lang="en-US" dirty="0" smtClean="0"/>
              <a:t>For a simple design Power is &lt; 0.1 Watt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B9A91-D727-4CED-A180-175D6B002F12}" type="datetime1">
              <a:rPr lang="en-US" smtClean="0"/>
              <a:t>7/15/2022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0201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/>
          <a:lstStyle/>
          <a:p>
            <a:r>
              <a:rPr lang="en-US" sz="4000" dirty="0"/>
              <a:t>Creating a </a:t>
            </a:r>
            <a:r>
              <a:rPr lang="en-US" sz="4000" dirty="0" err="1"/>
              <a:t>Vivado</a:t>
            </a:r>
            <a:r>
              <a:rPr lang="en-US" sz="4000" dirty="0"/>
              <a:t> project </a:t>
            </a:r>
            <a:r>
              <a:rPr lang="en-US" sz="3600" dirty="0"/>
              <a:t>step </a:t>
            </a:r>
            <a:r>
              <a:rPr lang="en-US" sz="3600" dirty="0" smtClean="0"/>
              <a:t>10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914400"/>
            <a:ext cx="8229600" cy="4525963"/>
          </a:xfrm>
        </p:spPr>
        <p:txBody>
          <a:bodyPr>
            <a:normAutofit/>
          </a:bodyPr>
          <a:lstStyle/>
          <a:p>
            <a:r>
              <a:rPr lang="en-US" sz="2800" dirty="0" smtClean="0"/>
              <a:t>Open Hardware Manager</a:t>
            </a:r>
            <a:r>
              <a:rPr lang="en-US" sz="2200" dirty="0" smtClean="0"/>
              <a:t> (board plugged in and turned on)</a:t>
            </a:r>
          </a:p>
          <a:p>
            <a:endParaRPr lang="en-US" sz="2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B9A91-D727-4CED-A180-175D6B002F12}" type="datetime1">
              <a:rPr lang="en-US" smtClean="0"/>
              <a:t>7/15/2022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33</a:t>
            </a:fld>
            <a:endParaRPr lang="en-US"/>
          </a:p>
        </p:txBody>
      </p:sp>
      <p:pic>
        <p:nvPicPr>
          <p:cNvPr id="6" name="Picture 5" descr="project_1 - [C:/jcb_doc/IEEE/_Emerging tech grant/_fresh_start/project_1/project_1.xpr] - Vivado 2022.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371600"/>
            <a:ext cx="6352862" cy="5024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2541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/>
          <a:lstStyle/>
          <a:p>
            <a:r>
              <a:rPr lang="en-US" sz="4000" dirty="0"/>
              <a:t>Creating a </a:t>
            </a:r>
            <a:r>
              <a:rPr lang="en-US" sz="4000" dirty="0" err="1"/>
              <a:t>Vivado</a:t>
            </a:r>
            <a:r>
              <a:rPr lang="en-US" sz="4000" dirty="0"/>
              <a:t> project </a:t>
            </a:r>
            <a:r>
              <a:rPr lang="en-US" sz="3600" dirty="0"/>
              <a:t>step </a:t>
            </a:r>
            <a:r>
              <a:rPr lang="en-US" sz="3600" dirty="0" smtClean="0"/>
              <a:t>11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066800"/>
            <a:ext cx="8229600" cy="495300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Open Target – Auto Connect – Program device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Turn switch 3 on</a:t>
            </a:r>
          </a:p>
          <a:p>
            <a:pPr lvl="1"/>
            <a:r>
              <a:rPr lang="en-US" dirty="0" smtClean="0"/>
              <a:t>LED 4 will blink every two seconds</a:t>
            </a:r>
          </a:p>
          <a:p>
            <a:pPr lvl="1"/>
            <a:r>
              <a:rPr lang="en-US" dirty="0" smtClean="0"/>
              <a:t>Other switches control other LEDs</a:t>
            </a:r>
          </a:p>
          <a:p>
            <a:r>
              <a:rPr lang="en-US" b="1" dirty="0" smtClean="0"/>
              <a:t>Success!</a:t>
            </a:r>
            <a:endParaRPr lang="en-US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B9A91-D727-4CED-A180-175D6B002F12}" type="datetime1">
              <a:rPr lang="en-US" smtClean="0"/>
              <a:t>7/15/2022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34</a:t>
            </a:fld>
            <a:endParaRPr lang="en-US"/>
          </a:p>
        </p:txBody>
      </p:sp>
      <p:pic>
        <p:nvPicPr>
          <p:cNvPr id="6" name="Picture 5" descr="Program Devic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608" y="1524000"/>
            <a:ext cx="6620799" cy="2715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0865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>
            <a:normAutofit/>
          </a:bodyPr>
          <a:lstStyle/>
          <a:p>
            <a:r>
              <a:rPr lang="en-US" sz="4000" dirty="0" smtClean="0"/>
              <a:t>Archive Project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0462" y="990600"/>
            <a:ext cx="8229600" cy="4525963"/>
          </a:xfrm>
        </p:spPr>
        <p:txBody>
          <a:bodyPr>
            <a:noAutofit/>
          </a:bodyPr>
          <a:lstStyle/>
          <a:p>
            <a:r>
              <a:rPr lang="en-US" sz="2800" dirty="0" smtClean="0"/>
              <a:t>File/Project/Archive</a:t>
            </a:r>
          </a:p>
          <a:p>
            <a:endParaRPr lang="en-US" sz="2800" dirty="0"/>
          </a:p>
          <a:p>
            <a:endParaRPr lang="en-US" sz="2800" dirty="0" smtClean="0"/>
          </a:p>
          <a:p>
            <a:endParaRPr lang="en-US" sz="2800" dirty="0"/>
          </a:p>
          <a:p>
            <a:endParaRPr lang="en-US" sz="2800" dirty="0" smtClean="0"/>
          </a:p>
          <a:p>
            <a:endParaRPr lang="en-US" sz="2800" dirty="0"/>
          </a:p>
          <a:p>
            <a:pPr marL="0" indent="0">
              <a:buNone/>
            </a:pPr>
            <a:endParaRPr lang="en-US" sz="2800" dirty="0" smtClean="0"/>
          </a:p>
          <a:p>
            <a:endParaRPr lang="en-US" sz="2800" dirty="0" smtClean="0"/>
          </a:p>
          <a:p>
            <a:r>
              <a:rPr lang="en-US" sz="2800" dirty="0" smtClean="0"/>
              <a:t>Creates zip file of 779KB, full project is 3.5MB</a:t>
            </a:r>
          </a:p>
          <a:p>
            <a:r>
              <a:rPr lang="en-US" sz="2800" dirty="0" smtClean="0"/>
              <a:t>Programming file: </a:t>
            </a:r>
            <a:r>
              <a:rPr lang="en-US" sz="2800" dirty="0" err="1" smtClean="0"/>
              <a:t>Main.bit</a:t>
            </a:r>
            <a:r>
              <a:rPr lang="en-US" sz="2800" dirty="0" smtClean="0"/>
              <a:t> (2,141KB) is compressed!</a:t>
            </a:r>
            <a:endParaRPr lang="en-US" sz="2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B9A91-D727-4CED-A180-175D6B002F12}" type="datetime1">
              <a:rPr lang="en-US" smtClean="0"/>
              <a:t>7/15/2022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35</a:t>
            </a:fld>
            <a:endParaRPr lang="en-US"/>
          </a:p>
        </p:txBody>
      </p:sp>
      <p:pic>
        <p:nvPicPr>
          <p:cNvPr id="6" name="Picture 5" descr="Archive Project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7976" y="1524000"/>
            <a:ext cx="5239482" cy="3591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3562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9762"/>
          </a:xfrm>
        </p:spPr>
        <p:txBody>
          <a:bodyPr>
            <a:normAutofit fontScale="90000"/>
          </a:bodyPr>
          <a:lstStyle/>
          <a:p>
            <a:r>
              <a:rPr lang="en-US" sz="4000" dirty="0" err="1" smtClean="0"/>
              <a:t>Vivado</a:t>
            </a:r>
            <a:r>
              <a:rPr lang="en-US" sz="4000" dirty="0" smtClean="0"/>
              <a:t> project summary</a:t>
            </a:r>
            <a:endParaRPr lang="en-US" sz="4000" dirty="0"/>
          </a:p>
        </p:txBody>
      </p:sp>
      <p:pic>
        <p:nvPicPr>
          <p:cNvPr id="6" name="Content Placeholder 5" descr="project_1 - [C:/jcb_doc/IEEE/_Emerging tech grant/_fresh_start/project_1/project_1.xpr] - Vivado 2022.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914400"/>
            <a:ext cx="8338270" cy="5181600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B9A91-D727-4CED-A180-175D6B002F12}" type="datetime1">
              <a:rPr lang="en-US" smtClean="0"/>
              <a:t>7/15/2022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4833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FPGA References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525963"/>
          </a:xfrm>
        </p:spPr>
        <p:txBody>
          <a:bodyPr>
            <a:normAutofit fontScale="70000" lnSpcReduction="20000"/>
          </a:bodyPr>
          <a:lstStyle/>
          <a:p>
            <a:r>
              <a:rPr lang="en-US" i="1" dirty="0"/>
              <a:t>Three Ages of FPGAs: A Retrospective</a:t>
            </a:r>
            <a:r>
              <a:rPr lang="en-US" dirty="0"/>
              <a:t>…, Steve </a:t>
            </a:r>
            <a:r>
              <a:rPr lang="en-US" dirty="0" err="1"/>
              <a:t>Trimberger</a:t>
            </a:r>
            <a:r>
              <a:rPr lang="en-US" dirty="0"/>
              <a:t>, Proc. </a:t>
            </a:r>
            <a:r>
              <a:rPr lang="en-US" dirty="0" smtClean="0"/>
              <a:t>IEEE </a:t>
            </a:r>
            <a:r>
              <a:rPr lang="en-US" dirty="0"/>
              <a:t>v103#3p318, 2015</a:t>
            </a:r>
          </a:p>
          <a:p>
            <a:pPr marL="457200" lvl="1" indent="0">
              <a:buNone/>
            </a:pPr>
            <a:r>
              <a:rPr lang="en-US" dirty="0"/>
              <a:t> </a:t>
            </a:r>
            <a:r>
              <a:rPr lang="en-US" u="sng" dirty="0">
                <a:hlinkClick r:id="rId3"/>
              </a:rPr>
              <a:t>www.cpe.virginia.edu/grads/pdfs/January%202016/VLSI.pdf</a:t>
            </a:r>
            <a:endParaRPr lang="en-US" dirty="0"/>
          </a:p>
          <a:p>
            <a:pPr marL="457200" lvl="1" indent="0">
              <a:buNone/>
            </a:pPr>
            <a:r>
              <a:rPr lang="en-US" sz="2900" dirty="0"/>
              <a:t> </a:t>
            </a:r>
            <a:r>
              <a:rPr lang="en-US" sz="2900" u="sng" dirty="0">
                <a:hlinkClick r:id="rId4"/>
              </a:rPr>
              <a:t>https://</a:t>
            </a:r>
            <a:r>
              <a:rPr lang="en-US" sz="2900" u="sng" dirty="0" smtClean="0">
                <a:hlinkClick r:id="rId4"/>
              </a:rPr>
              <a:t>www.youtube.com/watch?v=4ntXSyOhlBY</a:t>
            </a:r>
            <a:endParaRPr lang="en-US" sz="2900" u="sng" dirty="0" smtClean="0"/>
          </a:p>
          <a:p>
            <a:pPr marL="457200" lvl="1" indent="0">
              <a:buNone/>
            </a:pPr>
            <a:r>
              <a:rPr lang="en-US" i="1" dirty="0" smtClean="0"/>
              <a:t>Xilinx </a:t>
            </a:r>
            <a:r>
              <a:rPr lang="en-US" i="1" dirty="0"/>
              <a:t>Part Family History</a:t>
            </a:r>
            <a:r>
              <a:rPr lang="en-US" dirty="0"/>
              <a:t>, John </a:t>
            </a:r>
            <a:r>
              <a:rPr lang="en-US" dirty="0" err="1" smtClean="0"/>
              <a:t>Lazzaro</a:t>
            </a:r>
            <a:r>
              <a:rPr lang="en-US" dirty="0" smtClean="0"/>
              <a:t>,</a:t>
            </a:r>
          </a:p>
          <a:p>
            <a:pPr marL="457200" lvl="1" indent="0">
              <a:buNone/>
            </a:pPr>
            <a:r>
              <a:rPr lang="en-US" u="sng" dirty="0" smtClean="0">
                <a:hlinkClick r:id="rId5"/>
              </a:rPr>
              <a:t>www-inst.eecs.berkeley.edu</a:t>
            </a:r>
            <a:r>
              <a:rPr lang="en-US" u="sng" dirty="0">
                <a:hlinkClick r:id="rId5"/>
              </a:rPr>
              <a:t>/~cs294-59/fa10/resources/Xilinx-history/Xilinx-history.html</a:t>
            </a:r>
            <a:endParaRPr lang="en-US" dirty="0"/>
          </a:p>
          <a:p>
            <a:r>
              <a:rPr lang="en-US" i="1" dirty="0"/>
              <a:t>Altera History</a:t>
            </a:r>
            <a:r>
              <a:rPr lang="en-US" dirty="0"/>
              <a:t>, </a:t>
            </a:r>
            <a:r>
              <a:rPr lang="en-US" dirty="0" smtClean="0"/>
              <a:t>corporate</a:t>
            </a:r>
            <a:r>
              <a:rPr lang="en-US" dirty="0"/>
              <a:t>, </a:t>
            </a:r>
            <a:r>
              <a:rPr lang="en-US" sz="2900" dirty="0">
                <a:hlinkClick r:id="rId6"/>
              </a:rPr>
              <a:t>http://www.fundinguniverse.com/company-histories/altera-corporation-history</a:t>
            </a:r>
            <a:r>
              <a:rPr lang="en-US" sz="2900" dirty="0" smtClean="0">
                <a:hlinkClick r:id="rId6"/>
              </a:rPr>
              <a:t>/</a:t>
            </a:r>
            <a:endParaRPr lang="en-US" sz="2900" dirty="0"/>
          </a:p>
          <a:p>
            <a:pPr marL="457200" lvl="1" indent="0">
              <a:buNone/>
            </a:pPr>
            <a:r>
              <a:rPr lang="en-US" u="sng" strike="sngStrike" dirty="0" smtClean="0">
                <a:hlinkClick r:id="rId7"/>
              </a:rPr>
              <a:t>www.altera.com/about/company/history.html</a:t>
            </a:r>
            <a:endParaRPr lang="en-US" strike="sngStrike" dirty="0"/>
          </a:p>
          <a:p>
            <a:r>
              <a:rPr lang="en-US" dirty="0" smtClean="0"/>
              <a:t>Low cost FPGA boards</a:t>
            </a:r>
          </a:p>
          <a:p>
            <a:pPr marL="457200" lvl="1" indent="0">
              <a:buNone/>
            </a:pPr>
            <a:r>
              <a:rPr lang="en-US" dirty="0">
                <a:hlinkClick r:id="rId8"/>
              </a:rPr>
              <a:t>https://www.joelw.id.au/FPGA/CheapFPGADevelopmentBoards</a:t>
            </a:r>
            <a:endParaRPr lang="en-US" dirty="0"/>
          </a:p>
          <a:p>
            <a:r>
              <a:rPr lang="en-US" dirty="0" smtClean="0"/>
              <a:t>Open source IP </a:t>
            </a:r>
            <a:r>
              <a:rPr lang="en-US" sz="2800" dirty="0">
                <a:hlinkClick r:id="rId9"/>
              </a:rPr>
              <a:t>https://</a:t>
            </a:r>
            <a:r>
              <a:rPr lang="en-US" sz="2800" dirty="0" smtClean="0">
                <a:hlinkClick r:id="rId9"/>
              </a:rPr>
              <a:t>opencores.org/projects</a:t>
            </a:r>
            <a:r>
              <a:rPr lang="en-US" sz="2800" dirty="0" smtClean="0"/>
              <a:t> </a:t>
            </a:r>
          </a:p>
          <a:p>
            <a:r>
              <a:rPr lang="en-US" sz="3100" dirty="0" err="1" smtClean="0"/>
              <a:t>Github</a:t>
            </a:r>
            <a:r>
              <a:rPr lang="en-US" sz="3100" dirty="0" smtClean="0"/>
              <a:t> projects: search on “</a:t>
            </a:r>
            <a:r>
              <a:rPr lang="en-US" sz="3100" dirty="0" err="1" smtClean="0"/>
              <a:t>github</a:t>
            </a:r>
            <a:r>
              <a:rPr lang="en-US" sz="3100" dirty="0" smtClean="0"/>
              <a:t> </a:t>
            </a:r>
            <a:r>
              <a:rPr lang="en-US" sz="3100" dirty="0" err="1" smtClean="0"/>
              <a:t>vhdl</a:t>
            </a:r>
            <a:r>
              <a:rPr lang="en-US" sz="3100" dirty="0" smtClean="0"/>
              <a:t> </a:t>
            </a:r>
            <a:r>
              <a:rPr lang="en-US" sz="3100" dirty="0" err="1" smtClean="0"/>
              <a:t>verilog</a:t>
            </a:r>
            <a:r>
              <a:rPr lang="en-US" sz="3100" dirty="0" smtClean="0"/>
              <a:t> </a:t>
            </a:r>
            <a:r>
              <a:rPr lang="en-US" sz="3100" dirty="0" err="1" smtClean="0"/>
              <a:t>cpu</a:t>
            </a:r>
            <a:r>
              <a:rPr lang="en-US" sz="3100" dirty="0" smtClean="0"/>
              <a:t>”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E68D8-3E06-4FE1-B20E-2ED46FEE121D}" type="datetime1">
              <a:rPr lang="en-US" smtClean="0"/>
              <a:t>7/15/2022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752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Not quite free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U</a:t>
            </a:r>
            <a:r>
              <a:rPr lang="en-US" dirty="0" smtClean="0"/>
              <a:t>sing the grant money to buy an FPGA board for each student (and lunch), the idea being that way each student can spend more time on the board.</a:t>
            </a:r>
          </a:p>
          <a:p>
            <a:r>
              <a:rPr lang="en-US" dirty="0" smtClean="0"/>
              <a:t>In return for the “free” FPGA board, you e-mail a progress report periodically to </a:t>
            </a:r>
            <a:r>
              <a:rPr lang="en-US" dirty="0" smtClean="0">
                <a:hlinkClick r:id="rId2"/>
              </a:rPr>
              <a:t>jim.brakefield@ieee.org</a:t>
            </a:r>
            <a:endParaRPr lang="en-US" dirty="0" smtClean="0"/>
          </a:p>
          <a:p>
            <a:r>
              <a:rPr lang="en-US" dirty="0" smtClean="0"/>
              <a:t>Part of the grant is to determine the viability of this approach to FPGA/Digital System education, hence need feedback.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772F5-9944-479C-B60B-D67A8B9E6EC7}" type="datetime1">
              <a:rPr lang="en-US" smtClean="0"/>
              <a:t>7/15/2022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21981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>
            <a:normAutofit/>
          </a:bodyPr>
          <a:lstStyle/>
          <a:p>
            <a:r>
              <a:rPr lang="en-US" sz="4000" dirty="0" smtClean="0"/>
              <a:t>In conclusion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5029200"/>
          </a:xfrm>
        </p:spPr>
        <p:txBody>
          <a:bodyPr>
            <a:noAutofit/>
          </a:bodyPr>
          <a:lstStyle/>
          <a:p>
            <a:r>
              <a:rPr lang="en-US" sz="2800" dirty="0" smtClean="0"/>
              <a:t>It is thought that ownership of an FPGA board will lead to greater usage and knowledge.  As opposed to shared laboratory equipment.</a:t>
            </a:r>
          </a:p>
          <a:p>
            <a:r>
              <a:rPr lang="en-US" sz="2800" dirty="0" smtClean="0"/>
              <a:t>Oriented towards a beginner’s board at low cost.  Lots of switches, LEDs etc. eliminate need for discrete components and their fragile wiring.</a:t>
            </a:r>
          </a:p>
          <a:p>
            <a:r>
              <a:rPr lang="en-US" sz="2800" dirty="0"/>
              <a:t>F</a:t>
            </a:r>
            <a:r>
              <a:rPr lang="en-US" sz="2800" dirty="0" smtClean="0"/>
              <a:t>uture class dates </a:t>
            </a:r>
            <a:r>
              <a:rPr lang="en-US" sz="2800" dirty="0"/>
              <a:t>and registration links at: </a:t>
            </a:r>
            <a:r>
              <a:rPr lang="en-US" sz="2800" dirty="0">
                <a:hlinkClick r:id="rId2"/>
              </a:rPr>
              <a:t>https://</a:t>
            </a:r>
            <a:r>
              <a:rPr lang="en-US" sz="2800" dirty="0" smtClean="0">
                <a:hlinkClick r:id="rId2"/>
              </a:rPr>
              <a:t>events.vtools.ieee.org/m/316279</a:t>
            </a:r>
            <a:endParaRPr lang="en-US" sz="28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87A59-D376-460E-A531-3A950C5787E9}" type="datetime1">
              <a:rPr lang="en-US" smtClean="0"/>
              <a:t>7/15/2022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8466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B9A91-D727-4CED-A180-175D6B002F12}" type="datetime1">
              <a:rPr lang="en-US" smtClean="0"/>
              <a:t>7/15/2022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4</a:t>
            </a:fld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81000" y="418571"/>
            <a:ext cx="8229600" cy="944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/>
              <a:t>My view of binary</a:t>
            </a:r>
            <a:endParaRPr lang="en-US" sz="4000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6096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Zero and ones: One names a single such signal or a group of such signals (subscripted by bit number)</a:t>
            </a:r>
          </a:p>
          <a:p>
            <a:r>
              <a:rPr lang="en-US" dirty="0" smtClean="0"/>
              <a:t>A binary number is a polynomial: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en-US" dirty="0" smtClean="0"/>
              <a:t>A[n-1]x</a:t>
            </a:r>
            <a:r>
              <a:rPr lang="en-US" baseline="30000" dirty="0" smtClean="0"/>
              <a:t>n-1 </a:t>
            </a:r>
            <a:r>
              <a:rPr lang="en-US" dirty="0" smtClean="0"/>
              <a:t>+ A[n-2]x</a:t>
            </a:r>
            <a:r>
              <a:rPr lang="en-US" baseline="30000" dirty="0" smtClean="0"/>
              <a:t>n-2 </a:t>
            </a:r>
            <a:r>
              <a:rPr lang="en-US" dirty="0" smtClean="0"/>
              <a:t>+ … A[1]x</a:t>
            </a:r>
            <a:r>
              <a:rPr lang="en-US" baseline="30000" dirty="0" smtClean="0"/>
              <a:t>1</a:t>
            </a:r>
            <a:r>
              <a:rPr lang="en-US" dirty="0" smtClean="0"/>
              <a:t> + A[0]x</a:t>
            </a:r>
            <a:r>
              <a:rPr lang="en-US" baseline="30000" dirty="0" smtClean="0"/>
              <a:t>0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en-US" dirty="0" smtClean="0"/>
              <a:t>Where X = 2, and A[n] are 0 or 1 bits from the number.  If A[n-1] is 0/-1 then it is 2’s complement and negative if A[n-1] is -1.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en-US" dirty="0" smtClean="0"/>
              <a:t>It is typical for the bit numbers to run from N-1 to 0 where N is the number of bits.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en-US" dirty="0" smtClean="0"/>
              <a:t>Adding or subtracting 2’s complement wraps around in a circle where the most positive and most negative numbers are adjacent (any carry or borrow beyond x</a:t>
            </a:r>
            <a:r>
              <a:rPr lang="en-US" baseline="30000" dirty="0" smtClean="0"/>
              <a:t>n-1</a:t>
            </a:r>
            <a:r>
              <a:rPr lang="en-US" dirty="0" smtClean="0"/>
              <a:t> is discarded).</a:t>
            </a:r>
          </a:p>
          <a:p>
            <a:pPr lvl="1"/>
            <a:endParaRPr lang="en-US" dirty="0"/>
          </a:p>
        </p:txBody>
      </p:sp>
      <p:sp>
        <p:nvSpPr>
          <p:cNvPr id="8" name="Date Placeholder 3"/>
          <p:cNvSpPr txBox="1">
            <a:spLocks/>
          </p:cNvSpPr>
          <p:nvPr/>
        </p:nvSpPr>
        <p:spPr>
          <a:xfrm>
            <a:off x="609600" y="65087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4EB9A91-D727-4CED-A180-175D6B002F12}" type="datetime1">
              <a:rPr lang="en-US" smtClean="0"/>
              <a:pPr/>
              <a:t>7/15/2022</a:t>
            </a:fld>
            <a:endParaRPr lang="en-US"/>
          </a:p>
        </p:txBody>
      </p:sp>
      <p:sp>
        <p:nvSpPr>
          <p:cNvPr id="9" name="Slide Number Placeholder 4"/>
          <p:cNvSpPr txBox="1">
            <a:spLocks/>
          </p:cNvSpPr>
          <p:nvPr/>
        </p:nvSpPr>
        <p:spPr>
          <a:xfrm>
            <a:off x="6705600" y="65087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C4915E3-0B55-498E-8533-E3BB9F551847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67765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>
            <a:normAutofit fontScale="90000"/>
          </a:bodyPr>
          <a:lstStyle/>
          <a:p>
            <a:r>
              <a:rPr lang="en-US" sz="4000" dirty="0" smtClean="0"/>
              <a:t>PYNQ-Z2 </a:t>
            </a:r>
            <a:r>
              <a:rPr lang="en-US" sz="3200" dirty="0" smtClean="0"/>
              <a:t>$123 at Newark</a:t>
            </a:r>
            <a:br>
              <a:rPr lang="en-US" sz="3200" dirty="0" smtClean="0"/>
            </a:br>
            <a:r>
              <a:rPr lang="en-US" sz="3200" dirty="0" smtClean="0"/>
              <a:t>(for the more advanced user)</a:t>
            </a:r>
            <a:endParaRPr lang="en-US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B9A91-D727-4CED-A180-175D6B002F12}" type="datetime1">
              <a:rPr lang="en-US" smtClean="0"/>
              <a:t>7/15/2022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40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524000" y="5979463"/>
            <a:ext cx="65126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FPGA boards with microprocessor cores typically use serial terminal</a:t>
            </a:r>
          </a:p>
          <a:p>
            <a:r>
              <a:rPr lang="en-US" dirty="0" smtClean="0"/>
              <a:t> for user IO and thus fewer switches, buttons &amp; LEDs needed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371600"/>
            <a:ext cx="7652144" cy="4525963"/>
          </a:xfrm>
        </p:spPr>
      </p:pic>
    </p:spTree>
    <p:extLst>
      <p:ext uri="{BB962C8B-B14F-4D97-AF65-F5344CB8AC3E}">
        <p14:creationId xmlns:p14="http://schemas.microsoft.com/office/powerpoint/2010/main" val="303737097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FPGA board rankings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19200" y="5987534"/>
            <a:ext cx="69539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Top version sorted by LUT count, bottom version by block RAM bit count</a:t>
            </a:r>
          </a:p>
          <a:p>
            <a:r>
              <a:rPr lang="en-US" dirty="0" smtClean="0"/>
              <a:t>This listing is only a sample of the hundreds of boards available.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A8BE4-2DB6-4399-AFAB-17596595EDF2}" type="datetime1">
              <a:rPr lang="en-US" smtClean="0"/>
              <a:t>7/15/2022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41</a:t>
            </a:fld>
            <a:endParaRPr lang="en-US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745" y="1219200"/>
            <a:ext cx="6880510" cy="4525963"/>
          </a:xfrm>
        </p:spPr>
      </p:pic>
    </p:spTree>
    <p:extLst>
      <p:ext uri="{BB962C8B-B14F-4D97-AF65-F5344CB8AC3E}">
        <p14:creationId xmlns:p14="http://schemas.microsoft.com/office/powerpoint/2010/main" val="54515869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MiniStar</a:t>
            </a:r>
            <a:r>
              <a:rPr lang="en-US" dirty="0" smtClean="0"/>
              <a:t> experiment kit </a:t>
            </a:r>
            <a:r>
              <a:rPr lang="en-US" sz="3600" dirty="0" smtClean="0"/>
              <a:t>$69</a:t>
            </a:r>
            <a:br>
              <a:rPr lang="en-US" sz="3600" dirty="0" smtClean="0"/>
            </a:br>
            <a:r>
              <a:rPr lang="en-US" sz="3600" dirty="0" err="1" smtClean="0"/>
              <a:t>Gowin</a:t>
            </a:r>
            <a:r>
              <a:rPr lang="en-US" sz="3600" dirty="0" smtClean="0"/>
              <a:t> FPGA with ARM Cortex M3</a:t>
            </a:r>
            <a:endParaRPr lang="en-US" sz="36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175778" y="1100548"/>
            <a:ext cx="3505200" cy="5571304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447800"/>
            <a:ext cx="1618727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29382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Interactive digital simulation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Schematic editor and simulator</a:t>
            </a:r>
          </a:p>
          <a:p>
            <a:r>
              <a:rPr lang="en-US" dirty="0" smtClean="0"/>
              <a:t>Provides an intermediate step before </a:t>
            </a:r>
            <a:r>
              <a:rPr lang="en-US" i="1" dirty="0" smtClean="0"/>
              <a:t>RTL</a:t>
            </a:r>
            <a:r>
              <a:rPr lang="en-US" dirty="0" smtClean="0"/>
              <a:t> (</a:t>
            </a:r>
            <a:r>
              <a:rPr lang="en-US" dirty="0"/>
              <a:t>Register Transfer </a:t>
            </a:r>
            <a:r>
              <a:rPr lang="en-US" dirty="0" smtClean="0"/>
              <a:t>Logic) and full FPGA tools.</a:t>
            </a:r>
          </a:p>
          <a:p>
            <a:r>
              <a:rPr lang="en-US" dirty="0" smtClean="0"/>
              <a:t>Requires nothing beyond a PC.</a:t>
            </a:r>
          </a:p>
          <a:p>
            <a:r>
              <a:rPr lang="en-US" dirty="0" smtClean="0"/>
              <a:t>Requires Java</a:t>
            </a:r>
          </a:p>
          <a:p>
            <a:r>
              <a:rPr lang="en-US" dirty="0" smtClean="0"/>
              <a:t>Totally interactive</a:t>
            </a:r>
          </a:p>
          <a:p>
            <a:r>
              <a:rPr lang="en-US" dirty="0" smtClean="0"/>
              <a:t>Generates VHDL or Verilog RTL files</a:t>
            </a:r>
          </a:p>
          <a:p>
            <a:r>
              <a:rPr lang="en-US" dirty="0" smtClean="0"/>
              <a:t>Generates constraint file for </a:t>
            </a:r>
            <a:r>
              <a:rPr lang="en-US" i="1" dirty="0" err="1" smtClean="0"/>
              <a:t>vivado</a:t>
            </a:r>
            <a:r>
              <a:rPr lang="en-US" dirty="0" smtClean="0"/>
              <a:t> (</a:t>
            </a:r>
            <a:r>
              <a:rPr lang="en-US" dirty="0" err="1" smtClean="0"/>
              <a:t>xilinx</a:t>
            </a:r>
            <a:r>
              <a:rPr lang="en-US" dirty="0" smtClean="0"/>
              <a:t> FPGA tool)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80943C-E8B0-4353-836D-27868EF5DB1F}" type="datetime1">
              <a:rPr lang="en-US" smtClean="0"/>
              <a:t>7/15/2022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71845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“Digital” logic simulator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800" dirty="0" smtClean="0"/>
              <a:t>Web site: </a:t>
            </a:r>
            <a:r>
              <a:rPr lang="en-US" sz="2800" dirty="0" smtClean="0">
                <a:hlinkClick r:id="rId2"/>
              </a:rPr>
              <a:t>https</a:t>
            </a:r>
            <a:r>
              <a:rPr lang="en-US" sz="2800" dirty="0">
                <a:hlinkClick r:id="rId2"/>
              </a:rPr>
              <a:t>://github.com/hneemann/Digital/</a:t>
            </a:r>
            <a:endParaRPr lang="en-US" sz="2800" dirty="0"/>
          </a:p>
          <a:p>
            <a:r>
              <a:rPr lang="en-US" sz="2800" dirty="0" smtClean="0"/>
              <a:t>Authored by: </a:t>
            </a:r>
            <a:r>
              <a:rPr lang="en-US" sz="2800" dirty="0" smtClean="0">
                <a:hlinkClick r:id="rId3"/>
              </a:rPr>
              <a:t>Helmut.Neemann@mosbach.dhbw.de</a:t>
            </a:r>
            <a:endParaRPr lang="en-US" sz="2800" dirty="0" smtClean="0"/>
          </a:p>
          <a:p>
            <a:r>
              <a:rPr lang="en-US" sz="2800" dirty="0" smtClean="0"/>
              <a:t>Open source, although other simulators available</a:t>
            </a:r>
          </a:p>
          <a:p>
            <a:r>
              <a:rPr lang="en-US" sz="2800" dirty="0" smtClean="0"/>
              <a:t>Modified to support the Boolean board</a:t>
            </a:r>
          </a:p>
          <a:p>
            <a:pPr lvl="1"/>
            <a:r>
              <a:rPr lang="en-US" sz="2400" dirty="0" smtClean="0"/>
              <a:t>BASYS3.config  renamed to </a:t>
            </a:r>
            <a:r>
              <a:rPr lang="en-US" sz="2400" dirty="0" err="1" smtClean="0"/>
              <a:t>Boolbd.config</a:t>
            </a:r>
            <a:endParaRPr lang="en-US" sz="2400" dirty="0" smtClean="0"/>
          </a:p>
          <a:p>
            <a:pPr lvl="1"/>
            <a:r>
              <a:rPr lang="en-US" sz="2400" dirty="0" smtClean="0"/>
              <a:t>BASYS3_IO.dig renamed to </a:t>
            </a:r>
            <a:r>
              <a:rPr lang="en-US" sz="2400" dirty="0" err="1" smtClean="0"/>
              <a:t>Boolbd.dig</a:t>
            </a:r>
            <a:endParaRPr lang="en-US" sz="2400" dirty="0" smtClean="0"/>
          </a:p>
          <a:p>
            <a:pPr lvl="1"/>
            <a:r>
              <a:rPr lang="en-US" sz="2400" dirty="0" smtClean="0"/>
              <a:t>And pin assignments updated</a:t>
            </a:r>
          </a:p>
          <a:p>
            <a:pPr lvl="1"/>
            <a:r>
              <a:rPr lang="en-US" sz="2400" dirty="0" smtClean="0"/>
              <a:t>And PMOD pins moved to </a:t>
            </a:r>
            <a:r>
              <a:rPr lang="en-US" sz="2400" dirty="0" err="1" smtClean="0"/>
              <a:t>Boolbd_pmod.dig</a:t>
            </a:r>
            <a:endParaRPr lang="en-US" sz="2400" dirty="0" smtClean="0"/>
          </a:p>
          <a:p>
            <a:pPr lvl="1"/>
            <a:r>
              <a:rPr lang="en-US" sz="2400" dirty="0" smtClean="0"/>
              <a:t>In the subdirectory  examples/</a:t>
            </a:r>
            <a:r>
              <a:rPr lang="en-US" sz="2400" dirty="0" err="1" smtClean="0"/>
              <a:t>hdl</a:t>
            </a:r>
            <a:endParaRPr lang="en-US" sz="2400" dirty="0" smtClean="0"/>
          </a:p>
          <a:p>
            <a:pPr lvl="1"/>
            <a:r>
              <a:rPr lang="en-US" sz="2400" dirty="0" smtClean="0"/>
              <a:t>Boolbd.* files are read only</a:t>
            </a:r>
            <a:endParaRPr lang="en-US" sz="2400" dirty="0"/>
          </a:p>
          <a:p>
            <a:pPr lvl="1"/>
            <a:endParaRPr lang="en-US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175211-2177-4700-B902-B5D620E17DC6}" type="datetime1">
              <a:rPr lang="en-US" smtClean="0"/>
              <a:t>7/15/2022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69000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</p:spPr>
        <p:txBody>
          <a:bodyPr>
            <a:normAutofit fontScale="90000"/>
          </a:bodyPr>
          <a:lstStyle/>
          <a:p>
            <a:r>
              <a:rPr lang="en-US" sz="4000" dirty="0" err="1" smtClean="0"/>
              <a:t>Github</a:t>
            </a:r>
            <a:r>
              <a:rPr lang="en-US" sz="4000" dirty="0"/>
              <a:t> Digital</a:t>
            </a:r>
            <a:r>
              <a:rPr lang="en-US" dirty="0"/>
              <a:t/>
            </a:r>
            <a:br>
              <a:rPr lang="en-US" dirty="0"/>
            </a:br>
            <a:r>
              <a:rPr lang="en-US" sz="3100" dirty="0"/>
              <a:t>https://github.com/hneemann/Digital</a:t>
            </a:r>
            <a:r>
              <a:rPr lang="en-US" sz="3100" dirty="0" smtClean="0"/>
              <a:t>/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447800"/>
            <a:ext cx="5257800" cy="4997352"/>
          </a:xfrm>
        </p:spPr>
      </p:pic>
      <p:sp>
        <p:nvSpPr>
          <p:cNvPr id="7" name="TextBox 6"/>
          <p:cNvSpPr txBox="1"/>
          <p:nvPr/>
        </p:nvSpPr>
        <p:spPr>
          <a:xfrm>
            <a:off x="6553200" y="1752600"/>
            <a:ext cx="16764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Scroll down to “Download and Installation”</a:t>
            </a:r>
          </a:p>
          <a:p>
            <a:r>
              <a:rPr lang="en-US" dirty="0" smtClean="0"/>
              <a:t>and click</a:t>
            </a:r>
          </a:p>
          <a:p>
            <a:endParaRPr lang="en-US" dirty="0" smtClean="0"/>
          </a:p>
          <a:p>
            <a:r>
              <a:rPr lang="en-US" dirty="0" smtClean="0"/>
              <a:t>Is 12MB zip file</a:t>
            </a:r>
          </a:p>
          <a:p>
            <a:r>
              <a:rPr lang="en-US" dirty="0" smtClean="0"/>
              <a:t>22MB unzipped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A83EB-D07B-45C1-8543-531906AE9CC1}" type="datetime1">
              <a:rPr lang="en-US" smtClean="0"/>
              <a:t>7/15/2022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64637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868362"/>
          </a:xfrm>
        </p:spPr>
        <p:txBody>
          <a:bodyPr>
            <a:normAutofit/>
          </a:bodyPr>
          <a:lstStyle/>
          <a:p>
            <a:r>
              <a:rPr lang="en-US" sz="3600" dirty="0" smtClean="0"/>
              <a:t>High res </a:t>
            </a:r>
            <a:r>
              <a:rPr lang="en-US" sz="3600" dirty="0"/>
              <a:t>github.com/</a:t>
            </a:r>
            <a:r>
              <a:rPr lang="en-US" sz="3600" dirty="0" err="1"/>
              <a:t>hneemann</a:t>
            </a:r>
            <a:r>
              <a:rPr lang="en-US" sz="3600" dirty="0"/>
              <a:t>/Digital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914400"/>
            <a:ext cx="7676348" cy="5638800"/>
          </a:xfr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88496-BCAD-4C19-9EF3-0C5779B28AEB}" type="datetime1">
              <a:rPr lang="en-US" smtClean="0"/>
              <a:t>7/15/2022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60562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Unzip into convenient directory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295401"/>
            <a:ext cx="8229600" cy="1524000"/>
          </a:xfrm>
        </p:spPr>
        <p:txBody>
          <a:bodyPr>
            <a:normAutofit/>
          </a:bodyPr>
          <a:lstStyle/>
          <a:p>
            <a:r>
              <a:rPr lang="en-US" sz="2800" dirty="0" smtClean="0"/>
              <a:t>At the top level there should be Digital.exe, Digital.jar &amp; Digital_noD3D.exe</a:t>
            </a:r>
          </a:p>
          <a:p>
            <a:r>
              <a:rPr lang="en-US" sz="2800" dirty="0" smtClean="0"/>
              <a:t>Click the Digital.exe (on windows)</a:t>
            </a:r>
            <a:endParaRPr lang="en-US" sz="2800" dirty="0"/>
          </a:p>
        </p:txBody>
      </p:sp>
      <p:pic>
        <p:nvPicPr>
          <p:cNvPr id="5" name="Picture 4" descr="Digital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629" y="2819400"/>
            <a:ext cx="7716327" cy="3343742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A5776-3A04-41EE-96CE-30C6FD2912E0}" type="datetime1">
              <a:rPr lang="en-US" smtClean="0"/>
              <a:t>7/15/2022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6120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44562"/>
          </a:xfrm>
        </p:spPr>
        <p:txBody>
          <a:bodyPr>
            <a:normAutofit/>
          </a:bodyPr>
          <a:lstStyle/>
          <a:p>
            <a:r>
              <a:rPr lang="en-US" sz="4000" dirty="0" smtClean="0"/>
              <a:t>Configure for Boolean Board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143000"/>
            <a:ext cx="8229600" cy="1981200"/>
          </a:xfrm>
        </p:spPr>
        <p:txBody>
          <a:bodyPr/>
          <a:lstStyle/>
          <a:p>
            <a:r>
              <a:rPr lang="en-US" dirty="0" smtClean="0"/>
              <a:t>Go to Edit  Settings  Advanced</a:t>
            </a:r>
          </a:p>
          <a:p>
            <a:r>
              <a:rPr lang="en-US" dirty="0" smtClean="0"/>
              <a:t>Specify Toolchain Configuration file</a:t>
            </a:r>
          </a:p>
          <a:p>
            <a:r>
              <a:rPr lang="en-US" dirty="0" smtClean="0"/>
              <a:t>From examples/</a:t>
            </a:r>
            <a:r>
              <a:rPr lang="en-US" dirty="0" err="1" smtClean="0"/>
              <a:t>hdl</a:t>
            </a:r>
            <a:r>
              <a:rPr lang="en-US" dirty="0"/>
              <a:t> </a:t>
            </a:r>
            <a:r>
              <a:rPr lang="en-US" dirty="0" smtClean="0"/>
              <a:t>select </a:t>
            </a:r>
            <a:r>
              <a:rPr lang="en-US" dirty="0" err="1" smtClean="0"/>
              <a:t>Booleanbd.config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1" y="2819400"/>
            <a:ext cx="6831516" cy="3801059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B7FC7-0B0D-4531-9D43-B20F5CDB0A03}" type="datetime1">
              <a:rPr lang="en-US" smtClean="0"/>
              <a:t>7/15/2022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84838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44562"/>
          </a:xfrm>
        </p:spPr>
        <p:txBody>
          <a:bodyPr>
            <a:normAutofit fontScale="90000"/>
          </a:bodyPr>
          <a:lstStyle/>
          <a:p>
            <a:r>
              <a:rPr lang="en-US" sz="4000" dirty="0" smtClean="0"/>
              <a:t>Digital with additional menu item</a:t>
            </a:r>
            <a:br>
              <a:rPr lang="en-US" sz="4000" dirty="0" smtClean="0"/>
            </a:br>
            <a:r>
              <a:rPr lang="en-US" sz="2200" dirty="0" smtClean="0"/>
              <a:t>always starts with last schematic, here the Boolean board IO pins</a:t>
            </a:r>
            <a:endParaRPr lang="en-US" sz="2200" dirty="0"/>
          </a:p>
        </p:txBody>
      </p:sp>
      <p:pic>
        <p:nvPicPr>
          <p:cNvPr id="7" name="Content Placeholder 6" descr="C:\archive\_eda_cad_ide_tools\Digital_logic_sim\Digital_220211\examples\hdl\Boolbd_IOs.dig - Digital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295400"/>
            <a:ext cx="7608106" cy="5181600"/>
          </a:xfr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AB3BD-CED7-4F51-99C3-E4BAC000E058}" type="datetime1">
              <a:rPr lang="en-US" smtClean="0"/>
              <a:t>7/15/2022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1668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Today’s agenda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Update Digital with </a:t>
            </a:r>
            <a:r>
              <a:rPr lang="en-US" dirty="0" err="1" smtClean="0"/>
              <a:t>Pmod</a:t>
            </a:r>
            <a:r>
              <a:rPr lang="en-US" dirty="0" smtClean="0"/>
              <a:t> IOs</a:t>
            </a:r>
          </a:p>
          <a:p>
            <a:r>
              <a:rPr lang="en-US" dirty="0" smtClean="0"/>
              <a:t>What’s </a:t>
            </a:r>
            <a:r>
              <a:rPr lang="en-US" dirty="0" smtClean="0"/>
              <a:t>on the FPGA board</a:t>
            </a:r>
          </a:p>
          <a:p>
            <a:r>
              <a:rPr lang="en-US" dirty="0" smtClean="0"/>
              <a:t>FPGA parts (LUTs, Block RAM, DSP, IO, fabric)</a:t>
            </a:r>
          </a:p>
          <a:p>
            <a:r>
              <a:rPr lang="en-US" dirty="0" smtClean="0"/>
              <a:t>Review of digital logic &amp; binary</a:t>
            </a:r>
          </a:p>
          <a:p>
            <a:r>
              <a:rPr lang="en-US" dirty="0" smtClean="0"/>
              <a:t>Summary of VHDL/Verilog</a:t>
            </a:r>
          </a:p>
          <a:p>
            <a:r>
              <a:rPr lang="en-US" dirty="0" smtClean="0"/>
              <a:t>Summary of constraint files</a:t>
            </a:r>
          </a:p>
          <a:p>
            <a:r>
              <a:rPr lang="en-US" dirty="0" smtClean="0"/>
              <a:t>Do a </a:t>
            </a:r>
            <a:r>
              <a:rPr lang="en-US" dirty="0" err="1" smtClean="0"/>
              <a:t>Vivado</a:t>
            </a:r>
            <a:r>
              <a:rPr lang="en-US" dirty="0" smtClean="0"/>
              <a:t> project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B9A91-D727-4CED-A180-175D6B002F12}" type="datetime1">
              <a:rPr lang="en-US" smtClean="0"/>
              <a:t>7/15/2022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28483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Wikipedia basic logic circuits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Full </a:t>
            </a:r>
            <a:r>
              <a:rPr lang="en-US" sz="2400" b="1" dirty="0" smtClean="0"/>
              <a:t>adder</a:t>
            </a:r>
            <a:r>
              <a:rPr lang="en-US" sz="2400" dirty="0"/>
              <a:t>	</a:t>
            </a:r>
            <a:r>
              <a:rPr lang="en-US" sz="2400" dirty="0">
                <a:hlinkClick r:id="rId3"/>
              </a:rPr>
              <a:t>https://en.wikipedia.org/wiki/Adder_(electronics</a:t>
            </a:r>
            <a:r>
              <a:rPr lang="en-US" sz="2400" dirty="0" smtClean="0">
                <a:hlinkClick r:id="rId3"/>
              </a:rPr>
              <a:t>)</a:t>
            </a:r>
            <a:endParaRPr lang="en-US" sz="2400" dirty="0" smtClean="0"/>
          </a:p>
          <a:p>
            <a:r>
              <a:rPr lang="en-US" sz="2400" b="1" dirty="0"/>
              <a:t>Multiplexer</a:t>
            </a:r>
            <a:r>
              <a:rPr lang="en-US" sz="2400" dirty="0"/>
              <a:t>	</a:t>
            </a:r>
            <a:r>
              <a:rPr lang="en-US" sz="2400" dirty="0">
                <a:hlinkClick r:id="rId4"/>
              </a:rPr>
              <a:t>https://</a:t>
            </a:r>
            <a:r>
              <a:rPr lang="en-US" sz="2400" dirty="0" smtClean="0">
                <a:hlinkClick r:id="rId4"/>
              </a:rPr>
              <a:t>en.wikipedia.org/wiki/Multiplexer</a:t>
            </a:r>
            <a:endParaRPr lang="en-US" sz="2400" dirty="0" smtClean="0"/>
          </a:p>
          <a:p>
            <a:r>
              <a:rPr lang="en-US" sz="2400" b="1" dirty="0" smtClean="0"/>
              <a:t>ALU</a:t>
            </a:r>
            <a:r>
              <a:rPr lang="en-US" sz="2400" dirty="0"/>
              <a:t>	</a:t>
            </a:r>
            <a:r>
              <a:rPr lang="en-US" sz="2400" dirty="0">
                <a:hlinkClick r:id="rId5"/>
              </a:rPr>
              <a:t>https://</a:t>
            </a:r>
            <a:r>
              <a:rPr lang="en-US" sz="2400" dirty="0" smtClean="0">
                <a:hlinkClick r:id="rId5"/>
              </a:rPr>
              <a:t>en.wikipedia.org/wiki/Arithmetic_logic_unit</a:t>
            </a:r>
            <a:endParaRPr lang="en-US" sz="2400" dirty="0"/>
          </a:p>
          <a:p>
            <a:pPr marL="457200" lvl="1" indent="0">
              <a:buNone/>
            </a:pPr>
            <a:r>
              <a:rPr lang="en-US" sz="2400" dirty="0" smtClean="0"/>
              <a:t>Has </a:t>
            </a:r>
            <a:r>
              <a:rPr lang="en-US" sz="2400" dirty="0"/>
              <a:t>e</a:t>
            </a:r>
            <a:r>
              <a:rPr lang="en-US" sz="2400" dirty="0" smtClean="0"/>
              <a:t>asy </a:t>
            </a:r>
            <a:r>
              <a:rPr lang="en-US" sz="2400" dirty="0"/>
              <a:t>to </a:t>
            </a:r>
            <a:r>
              <a:rPr lang="en-US" sz="2400" dirty="0" smtClean="0"/>
              <a:t>understand VHDL source code</a:t>
            </a:r>
          </a:p>
          <a:p>
            <a:r>
              <a:rPr lang="en-US" sz="2400" dirty="0" smtClean="0"/>
              <a:t>Barrel </a:t>
            </a:r>
            <a:r>
              <a:rPr lang="en-US" sz="2400" b="1" dirty="0" smtClean="0"/>
              <a:t>shifter</a:t>
            </a:r>
            <a:r>
              <a:rPr lang="en-US" sz="2400" dirty="0" smtClean="0"/>
              <a:t> </a:t>
            </a:r>
            <a:r>
              <a:rPr lang="en-US" sz="2400" dirty="0">
                <a:hlinkClick r:id="rId6"/>
              </a:rPr>
              <a:t>https://</a:t>
            </a:r>
            <a:r>
              <a:rPr lang="en-US" sz="2400" dirty="0" smtClean="0">
                <a:hlinkClick r:id="rId6"/>
              </a:rPr>
              <a:t>en.wikipedia.org/wiki/Barrel_shifter</a:t>
            </a:r>
            <a:endParaRPr lang="en-US" sz="2400" dirty="0" smtClean="0"/>
          </a:p>
          <a:p>
            <a:r>
              <a:rPr lang="en-US" sz="2400" dirty="0" smtClean="0"/>
              <a:t>Wallace </a:t>
            </a:r>
            <a:r>
              <a:rPr lang="en-US" sz="2400" dirty="0"/>
              <a:t>tree </a:t>
            </a:r>
            <a:r>
              <a:rPr lang="en-US" sz="2400" b="1" dirty="0"/>
              <a:t>multiplier </a:t>
            </a:r>
            <a:r>
              <a:rPr lang="en-US" sz="2400" dirty="0">
                <a:hlinkClick r:id="rId7"/>
              </a:rPr>
              <a:t>https://</a:t>
            </a:r>
            <a:r>
              <a:rPr lang="en-US" sz="2400" dirty="0" smtClean="0">
                <a:hlinkClick r:id="rId7"/>
              </a:rPr>
              <a:t>en.wikipedia.org/wiki/Wallace_tree</a:t>
            </a:r>
            <a:endParaRPr lang="en-US" sz="2400" dirty="0" smtClean="0"/>
          </a:p>
          <a:p>
            <a:r>
              <a:rPr lang="en-US" sz="2400" dirty="0" smtClean="0"/>
              <a:t>Synchronous </a:t>
            </a:r>
            <a:r>
              <a:rPr lang="en-US" sz="2400" b="1" dirty="0" smtClean="0"/>
              <a:t>binary up counter</a:t>
            </a:r>
          </a:p>
          <a:p>
            <a:pPr marL="457200" lvl="1" indent="0">
              <a:buNone/>
            </a:pPr>
            <a:r>
              <a:rPr lang="en-US" sz="2000" dirty="0" smtClean="0"/>
              <a:t>In schematic form: change a </a:t>
            </a:r>
            <a:r>
              <a:rPr lang="en-US" sz="2000" dirty="0" err="1" smtClean="0"/>
              <a:t>Dff</a:t>
            </a:r>
            <a:r>
              <a:rPr lang="en-US" sz="2000" dirty="0" smtClean="0"/>
              <a:t> if all preceding </a:t>
            </a:r>
            <a:r>
              <a:rPr lang="en-US" sz="2000" dirty="0" err="1" smtClean="0"/>
              <a:t>Dff</a:t>
            </a:r>
            <a:r>
              <a:rPr lang="en-US" sz="2000" dirty="0" smtClean="0"/>
              <a:t> are all 1</a:t>
            </a:r>
          </a:p>
          <a:p>
            <a:pPr marL="457200" lvl="1" indent="0">
              <a:buNone/>
            </a:pPr>
            <a:r>
              <a:rPr lang="en-US" sz="2000" dirty="0" smtClean="0"/>
              <a:t>In RTL:	“if enable AND rising-</a:t>
            </a:r>
            <a:r>
              <a:rPr lang="en-US" sz="2000" dirty="0" err="1" smtClean="0"/>
              <a:t>clk</a:t>
            </a:r>
            <a:r>
              <a:rPr lang="en-US" sz="2000" dirty="0" smtClean="0"/>
              <a:t> then count </a:t>
            </a:r>
            <a:r>
              <a:rPr lang="en-US" sz="2000" dirty="0"/>
              <a:t>&lt;</a:t>
            </a:r>
            <a:r>
              <a:rPr lang="en-US" sz="2000" dirty="0" smtClean="0"/>
              <a:t>= count+1”</a:t>
            </a:r>
            <a:endParaRPr lang="en-US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A4929-7355-4EB4-9A7F-AE54BAD78635}" type="datetime1">
              <a:rPr lang="en-US" smtClean="0"/>
              <a:t>7/15/2022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21886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Educational programs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sz="2800" dirty="0" smtClean="0"/>
              <a:t>Intel/Altera academy		</a:t>
            </a:r>
            <a:r>
              <a:rPr lang="en-US" sz="2800" dirty="0" err="1" smtClean="0"/>
              <a:t>Quartus</a:t>
            </a:r>
            <a:r>
              <a:rPr lang="en-US" sz="2800" dirty="0" smtClean="0"/>
              <a:t>: RTL &amp; Schematic</a:t>
            </a:r>
          </a:p>
          <a:p>
            <a:r>
              <a:rPr lang="en-US" sz="2800" dirty="0" smtClean="0"/>
              <a:t>AMD/Xilinx university program	ISE &amp; </a:t>
            </a:r>
            <a:r>
              <a:rPr lang="en-US" sz="2800" dirty="0" err="1" smtClean="0"/>
              <a:t>Vivado</a:t>
            </a:r>
            <a:r>
              <a:rPr lang="en-US" sz="2800" dirty="0" smtClean="0"/>
              <a:t> RTL tools</a:t>
            </a:r>
          </a:p>
          <a:p>
            <a:r>
              <a:rPr lang="en-US" dirty="0"/>
              <a:t> </a:t>
            </a:r>
            <a:r>
              <a:rPr lang="en-US" sz="2800" dirty="0"/>
              <a:t>Courseware for </a:t>
            </a:r>
            <a:r>
              <a:rPr lang="en-US" sz="2800" dirty="0" smtClean="0"/>
              <a:t>Real Digital Boolean board	RTL</a:t>
            </a:r>
            <a:endParaRPr lang="en-US" sz="2800" dirty="0"/>
          </a:p>
          <a:p>
            <a:pPr marL="457200" lvl="1" indent="0">
              <a:buNone/>
            </a:pPr>
            <a:r>
              <a:rPr lang="en-US" sz="2600" dirty="0" smtClean="0">
                <a:hlinkClick r:id="rId3"/>
              </a:rPr>
              <a:t>https</a:t>
            </a:r>
            <a:r>
              <a:rPr lang="en-US" sz="2600" dirty="0">
                <a:hlinkClick r:id="rId3"/>
              </a:rPr>
              <a:t>://</a:t>
            </a:r>
            <a:r>
              <a:rPr lang="en-US" sz="2600" dirty="0" smtClean="0">
                <a:hlinkClick r:id="rId3"/>
              </a:rPr>
              <a:t>www.realdigital.org/course/digital-logic-for-the-boolean-board</a:t>
            </a:r>
            <a:endParaRPr lang="en-US" sz="2600" dirty="0" smtClean="0"/>
          </a:p>
          <a:p>
            <a:r>
              <a:rPr lang="en-US" sz="2600" dirty="0" smtClean="0">
                <a:hlinkClick r:id="rId4"/>
              </a:rPr>
              <a:t>https</a:t>
            </a:r>
            <a:r>
              <a:rPr lang="en-US" sz="2600" dirty="0">
                <a:hlinkClick r:id="rId4"/>
              </a:rPr>
              <a:t>://www.tina.com</a:t>
            </a:r>
            <a:r>
              <a:rPr lang="en-US" sz="2600" dirty="0" smtClean="0">
                <a:hlinkClick r:id="rId4"/>
              </a:rPr>
              <a:t>/</a:t>
            </a:r>
            <a:r>
              <a:rPr lang="en-US" sz="2600" dirty="0" smtClean="0"/>
              <a:t>		</a:t>
            </a:r>
            <a:r>
              <a:rPr lang="en-US" sz="2800" dirty="0" smtClean="0"/>
              <a:t>(Schematic based, not free)</a:t>
            </a:r>
          </a:p>
          <a:p>
            <a:pPr marL="457200" lvl="1" indent="0">
              <a:buNone/>
            </a:pPr>
            <a:r>
              <a:rPr lang="en-US" sz="2400" dirty="0"/>
              <a:t>Support for the </a:t>
            </a:r>
            <a:r>
              <a:rPr lang="en-US" sz="2400" dirty="0" err="1"/>
              <a:t>Digilent</a:t>
            </a:r>
            <a:r>
              <a:rPr lang="en-US" sz="2400" dirty="0"/>
              <a:t> </a:t>
            </a:r>
            <a:r>
              <a:rPr lang="en-US" sz="2400" dirty="0" err="1"/>
              <a:t>Basys</a:t>
            </a:r>
            <a:r>
              <a:rPr lang="en-US" sz="2400" dirty="0"/>
              <a:t> 3 and the </a:t>
            </a:r>
            <a:r>
              <a:rPr lang="en-US" sz="2400" dirty="0" err="1"/>
              <a:t>Terasic</a:t>
            </a:r>
            <a:r>
              <a:rPr lang="en-US" sz="2400" dirty="0"/>
              <a:t> DE10-Lite FPGA </a:t>
            </a:r>
            <a:r>
              <a:rPr lang="en-US" sz="2400" dirty="0" smtClean="0"/>
              <a:t>boards</a:t>
            </a:r>
          </a:p>
          <a:p>
            <a:pPr marL="457200" lvl="1" indent="0">
              <a:buNone/>
            </a:pPr>
            <a:r>
              <a:rPr lang="en-US" sz="2400" dirty="0">
                <a:hlinkClick r:id="rId5"/>
              </a:rPr>
              <a:t>https://www.tina.com/blog/programming-fpga-boards-with-tina-using-schematic-design-entry</a:t>
            </a:r>
            <a:r>
              <a:rPr lang="en-US" sz="2400" dirty="0" smtClean="0">
                <a:hlinkClick r:id="rId5"/>
              </a:rPr>
              <a:t>/</a:t>
            </a:r>
            <a:endParaRPr lang="en-US" sz="2400" dirty="0" smtClean="0"/>
          </a:p>
          <a:p>
            <a:r>
              <a:rPr lang="en-US" sz="2800" dirty="0" smtClean="0"/>
              <a:t>Digital logic simulator		(Schematic </a:t>
            </a:r>
            <a:r>
              <a:rPr lang="en-US" sz="2800" dirty="0"/>
              <a:t>based</a:t>
            </a:r>
            <a:r>
              <a:rPr lang="en-US" sz="2800" dirty="0" smtClean="0"/>
              <a:t>)</a:t>
            </a:r>
          </a:p>
          <a:p>
            <a:pPr marL="400050" lvl="2" indent="0">
              <a:buNone/>
            </a:pPr>
            <a:r>
              <a:rPr lang="en-US" dirty="0"/>
              <a:t>Support for the </a:t>
            </a:r>
            <a:r>
              <a:rPr lang="en-US" dirty="0" err="1"/>
              <a:t>Digilent</a:t>
            </a:r>
            <a:r>
              <a:rPr lang="en-US" dirty="0"/>
              <a:t> </a:t>
            </a:r>
            <a:r>
              <a:rPr lang="en-US" dirty="0" err="1"/>
              <a:t>Basys</a:t>
            </a:r>
            <a:r>
              <a:rPr lang="en-US" dirty="0"/>
              <a:t> 3 and the </a:t>
            </a:r>
            <a:r>
              <a:rPr lang="en-US" dirty="0" err="1" smtClean="0"/>
              <a:t>TinyFPGA</a:t>
            </a:r>
            <a:r>
              <a:rPr lang="en-US" dirty="0" smtClean="0"/>
              <a:t>-BX boards</a:t>
            </a:r>
          </a:p>
          <a:p>
            <a:pPr marL="457200" lvl="1" indent="0">
              <a:buNone/>
            </a:pPr>
            <a:r>
              <a:rPr lang="en-US" sz="2600" dirty="0">
                <a:hlinkClick r:id="rId6"/>
              </a:rPr>
              <a:t>https://</a:t>
            </a:r>
            <a:r>
              <a:rPr lang="en-US" sz="2600" dirty="0" smtClean="0">
                <a:hlinkClick r:id="rId6"/>
              </a:rPr>
              <a:t>github.com/hneemann/Digital/</a:t>
            </a:r>
            <a:endParaRPr lang="en-US" sz="26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60CDB-0F5B-4FD0-8F77-097B71C7F146}" type="datetime1">
              <a:rPr lang="en-US" smtClean="0"/>
              <a:t>7/15/2022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20375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7675" y="2895600"/>
            <a:ext cx="4442182" cy="344282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Intel/Altera academic program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>
                <a:hlinkClick r:id="rId4"/>
              </a:rPr>
              <a:t>https://</a:t>
            </a:r>
            <a:r>
              <a:rPr lang="en-US" sz="2000" dirty="0" smtClean="0">
                <a:hlinkClick r:id="rId4"/>
              </a:rPr>
              <a:t>www.intel.com/content/www/us/en/developer/topic-technology/fpga-academic/overview.html</a:t>
            </a:r>
          </a:p>
          <a:p>
            <a:r>
              <a:rPr lang="en-US" sz="2000" dirty="0" smtClean="0">
                <a:hlinkClick r:id="rId4"/>
              </a:rPr>
              <a:t>https</a:t>
            </a:r>
            <a:r>
              <a:rPr lang="en-US" sz="2000" dirty="0">
                <a:hlinkClick r:id="rId4"/>
              </a:rPr>
              <a:t>://</a:t>
            </a:r>
            <a:r>
              <a:rPr lang="en-US" sz="2000" dirty="0" smtClean="0">
                <a:hlinkClick r:id="rId4"/>
              </a:rPr>
              <a:t>www.intel.com/content/www/us/en/developer/topic-technology/fpga-academic/materials.html</a:t>
            </a:r>
            <a:endParaRPr lang="en-US" sz="2000" dirty="0" smtClean="0"/>
          </a:p>
          <a:p>
            <a:r>
              <a:rPr lang="en-US" sz="2000" dirty="0">
                <a:hlinkClick r:id="rId5"/>
              </a:rPr>
              <a:t>https://</a:t>
            </a:r>
            <a:r>
              <a:rPr lang="en-US" sz="2000" dirty="0" smtClean="0">
                <a:hlinkClick r:id="rId5"/>
              </a:rPr>
              <a:t>fpgacademy.org/tools.html</a:t>
            </a:r>
            <a:endParaRPr lang="en-US" sz="2000" dirty="0" smtClean="0"/>
          </a:p>
          <a:p>
            <a:r>
              <a:rPr lang="en-US" sz="2000" dirty="0" smtClean="0"/>
              <a:t>DE10-Lite academic price $77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05760-D055-4207-B473-4CE357FD2F4F}" type="datetime1">
              <a:rPr lang="en-US" smtClean="0"/>
              <a:t>7/15/2022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50129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371727"/>
            <a:ext cx="7924800" cy="397750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Xilinx university program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876800"/>
          </a:xfrm>
        </p:spPr>
        <p:txBody>
          <a:bodyPr/>
          <a:lstStyle/>
          <a:p>
            <a:r>
              <a:rPr lang="en-US" sz="2000" dirty="0">
                <a:hlinkClick r:id="rId4"/>
              </a:rPr>
              <a:t>https://</a:t>
            </a:r>
            <a:r>
              <a:rPr lang="en-US" sz="2000" dirty="0" smtClean="0">
                <a:hlinkClick r:id="rId4"/>
              </a:rPr>
              <a:t>www.xilinx.com/support/university.html</a:t>
            </a:r>
            <a:endParaRPr lang="en-US" sz="2000" dirty="0" smtClean="0"/>
          </a:p>
          <a:p>
            <a:r>
              <a:rPr lang="en-US" sz="2000" dirty="0" smtClean="0">
                <a:hlinkClick r:id="rId5"/>
              </a:rPr>
              <a:t>https</a:t>
            </a:r>
            <a:r>
              <a:rPr lang="en-US" sz="2000" dirty="0">
                <a:hlinkClick r:id="rId5"/>
              </a:rPr>
              <a:t>://</a:t>
            </a:r>
            <a:r>
              <a:rPr lang="en-US" sz="2000" dirty="0" smtClean="0">
                <a:hlinkClick r:id="rId5"/>
              </a:rPr>
              <a:t>www.xilinx.com/support/university/boards-portfolio/xup-boards/RealDigitalBoolenBoard.html</a:t>
            </a:r>
            <a:endParaRPr lang="en-US" sz="2000" dirty="0" smtClean="0"/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133600" y="6377806"/>
            <a:ext cx="24000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$69             $123          $200</a:t>
            </a:r>
            <a:endParaRPr lang="en-US" sz="1600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1A6DBF-E558-4860-BAAD-D0175BA6C009}" type="datetime1">
              <a:rPr lang="en-US" smtClean="0"/>
              <a:t>7/15/2022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33934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>
            <a:normAutofit/>
          </a:bodyPr>
          <a:lstStyle/>
          <a:p>
            <a:r>
              <a:rPr lang="en-US" sz="4000" dirty="0" smtClean="0"/>
              <a:t>The chip manufacturers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510540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Xilinx (now AMD):</a:t>
            </a:r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u="sng" dirty="0" smtClean="0">
                <a:hlinkClick r:id="rId3"/>
              </a:rPr>
              <a:t>www.xilinx.com</a:t>
            </a:r>
            <a:endParaRPr lang="en-US" u="sng" dirty="0"/>
          </a:p>
          <a:p>
            <a:pPr lvl="1"/>
            <a:r>
              <a:rPr lang="en-US" dirty="0"/>
              <a:t>Originated </a:t>
            </a:r>
            <a:r>
              <a:rPr lang="en-US" dirty="0" smtClean="0"/>
              <a:t>FPGAs with help from AMD</a:t>
            </a:r>
            <a:endParaRPr lang="en-US" dirty="0"/>
          </a:p>
          <a:p>
            <a:r>
              <a:rPr lang="en-US" dirty="0" smtClean="0"/>
              <a:t>Altera </a:t>
            </a:r>
            <a:r>
              <a:rPr lang="en-US" dirty="0"/>
              <a:t>(now Intel):	</a:t>
            </a:r>
            <a:r>
              <a:rPr lang="en-US" dirty="0" smtClean="0"/>
              <a:t>	</a:t>
            </a:r>
            <a:r>
              <a:rPr lang="en-US" u="sng" dirty="0" smtClean="0">
                <a:hlinkClick r:id="rId4"/>
              </a:rPr>
              <a:t>www.altera.com</a:t>
            </a:r>
            <a:r>
              <a:rPr lang="en-US" dirty="0"/>
              <a:t>	</a:t>
            </a:r>
            <a:endParaRPr lang="en-US" dirty="0" smtClean="0"/>
          </a:p>
          <a:p>
            <a:pPr lvl="1"/>
            <a:r>
              <a:rPr lang="en-US" dirty="0" smtClean="0"/>
              <a:t>Originally </a:t>
            </a:r>
            <a:r>
              <a:rPr lang="en-US" dirty="0"/>
              <a:t>CPLDs</a:t>
            </a:r>
            <a:r>
              <a:rPr lang="en-US" dirty="0" smtClean="0"/>
              <a:t>, </a:t>
            </a:r>
            <a:r>
              <a:rPr lang="en-US" dirty="0"/>
              <a:t>#2 in FPGAs.</a:t>
            </a:r>
          </a:p>
          <a:p>
            <a:r>
              <a:rPr lang="en-US" dirty="0" err="1" smtClean="0"/>
              <a:t>Microsemi</a:t>
            </a:r>
            <a:r>
              <a:rPr lang="en-US" dirty="0" smtClean="0"/>
              <a:t> (was originally </a:t>
            </a:r>
            <a:r>
              <a:rPr lang="en-US" dirty="0" err="1" smtClean="0"/>
              <a:t>Actel</a:t>
            </a:r>
            <a:r>
              <a:rPr lang="en-US" dirty="0" smtClean="0"/>
              <a:t>):	</a:t>
            </a:r>
            <a:r>
              <a:rPr lang="en-US" sz="2600" u="sng" dirty="0" smtClean="0">
                <a:hlinkClick r:id="rId5"/>
              </a:rPr>
              <a:t>www.microsemi.com/product-directory/1636-fpga-soc</a:t>
            </a:r>
            <a:endParaRPr lang="en-US" sz="2600" u="sng" dirty="0" smtClean="0"/>
          </a:p>
          <a:p>
            <a:pPr lvl="1"/>
            <a:r>
              <a:rPr lang="en-US" dirty="0" smtClean="0"/>
              <a:t>SRAM </a:t>
            </a:r>
            <a:r>
              <a:rPr lang="en-US" dirty="0"/>
              <a:t>&amp; flash based </a:t>
            </a:r>
          </a:p>
          <a:p>
            <a:r>
              <a:rPr lang="en-US" dirty="0"/>
              <a:t>Lattice Semiconductor:	</a:t>
            </a:r>
            <a:r>
              <a:rPr lang="en-US" u="sng" dirty="0">
                <a:hlinkClick r:id="rId6"/>
              </a:rPr>
              <a:t>www.latticesemi.com</a:t>
            </a:r>
            <a:endParaRPr lang="en-US" u="sng" dirty="0"/>
          </a:p>
          <a:p>
            <a:pPr lvl="1"/>
            <a:r>
              <a:rPr lang="en-US" dirty="0" smtClean="0"/>
              <a:t>Offer tiny FPGA chips</a:t>
            </a:r>
            <a:endParaRPr lang="en-US" dirty="0"/>
          </a:p>
          <a:p>
            <a:r>
              <a:rPr lang="en-US" dirty="0" err="1"/>
              <a:t>Quicklogic</a:t>
            </a:r>
            <a:r>
              <a:rPr lang="en-US" dirty="0"/>
              <a:t>: 	</a:t>
            </a:r>
            <a:r>
              <a:rPr lang="en-US" dirty="0" smtClean="0"/>
              <a:t>		</a:t>
            </a:r>
            <a:r>
              <a:rPr lang="en-US" dirty="0" smtClean="0">
                <a:hlinkClick r:id="rId7"/>
              </a:rPr>
              <a:t>www.quicklogic.com</a:t>
            </a:r>
            <a:endParaRPr lang="en-US" dirty="0" smtClean="0"/>
          </a:p>
          <a:p>
            <a:pPr lvl="1"/>
            <a:r>
              <a:rPr lang="en-US" sz="2600" dirty="0" smtClean="0"/>
              <a:t>ARM </a:t>
            </a:r>
            <a:r>
              <a:rPr lang="en-US" sz="2600" dirty="0"/>
              <a:t>+ </a:t>
            </a:r>
            <a:r>
              <a:rPr lang="en-US" sz="2600" dirty="0" smtClean="0"/>
              <a:t>~2K LUTs</a:t>
            </a:r>
          </a:p>
          <a:p>
            <a:r>
              <a:rPr lang="en-US" sz="3000" dirty="0" err="1" smtClean="0"/>
              <a:t>Gowinsemi</a:t>
            </a:r>
            <a:r>
              <a:rPr lang="en-US" sz="3000" dirty="0" smtClean="0"/>
              <a:t>:</a:t>
            </a:r>
            <a:r>
              <a:rPr lang="en-US" sz="3000" dirty="0"/>
              <a:t>	</a:t>
            </a:r>
            <a:r>
              <a:rPr lang="en-US" sz="3000" dirty="0" smtClean="0">
                <a:hlinkClick r:id="rId8"/>
              </a:rPr>
              <a:t>https</a:t>
            </a:r>
            <a:r>
              <a:rPr lang="en-US" sz="3000" dirty="0">
                <a:hlinkClick r:id="rId8"/>
              </a:rPr>
              <a:t>://www.gowinsemi.com/en</a:t>
            </a:r>
            <a:r>
              <a:rPr lang="en-US" sz="3000" dirty="0" smtClean="0">
                <a:hlinkClick r:id="rId8"/>
              </a:rPr>
              <a:t>/</a:t>
            </a:r>
            <a:endParaRPr lang="en-US" sz="30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412E9-5FD0-43F0-B02A-9804B852C71A}" type="datetime1">
              <a:rPr lang="en-US" smtClean="0"/>
              <a:t>7/15/2022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393856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Built-in IO Done Just </a:t>
            </a:r>
            <a:r>
              <a:rPr lang="en-US" sz="4000" dirty="0"/>
              <a:t>R</a:t>
            </a:r>
            <a:r>
              <a:rPr lang="en-US" sz="4000" dirty="0" smtClean="0"/>
              <a:t>ight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10+ slide switches or DIP switches</a:t>
            </a:r>
          </a:p>
          <a:p>
            <a:r>
              <a:rPr lang="en-US" dirty="0" smtClean="0"/>
              <a:t>6+ push buttons</a:t>
            </a:r>
          </a:p>
          <a:p>
            <a:r>
              <a:rPr lang="en-US" dirty="0" smtClean="0"/>
              <a:t>10+ LEDs, two tri-color (RGB)</a:t>
            </a:r>
          </a:p>
          <a:p>
            <a:r>
              <a:rPr lang="en-US" dirty="0" smtClean="0"/>
              <a:t>7-segment LEDs (four to eight digits)</a:t>
            </a:r>
          </a:p>
          <a:p>
            <a:r>
              <a:rPr lang="en-US" dirty="0"/>
              <a:t>VGA or HDMI connector</a:t>
            </a:r>
          </a:p>
          <a:p>
            <a:r>
              <a:rPr lang="en-US" dirty="0" smtClean="0"/>
              <a:t>Expansion IOs </a:t>
            </a:r>
          </a:p>
          <a:p>
            <a:pPr lvl="1"/>
            <a:r>
              <a:rPr lang="en-US" dirty="0" smtClean="0"/>
              <a:t>Arduino, Pi, PMOD, Grove, DIP pattern…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C6C089-541F-45C1-B8E9-865638916035}" type="datetime1">
              <a:rPr lang="en-US" smtClean="0"/>
              <a:t>7/15/2022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16554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609600" y="4572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/>
              <a:t>Nice to have built-in IO</a:t>
            </a:r>
            <a:endParaRPr lang="en-US" sz="4000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09600" y="17526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/>
              <a:t>Potentiometer or incremental encoder</a:t>
            </a:r>
          </a:p>
          <a:p>
            <a:r>
              <a:rPr lang="en-US" b="1" dirty="0"/>
              <a:t>Servo connector(s)</a:t>
            </a:r>
          </a:p>
          <a:p>
            <a:r>
              <a:rPr lang="en-US" dirty="0" smtClean="0"/>
              <a:t>Navigation switch or rhombic push button pattern</a:t>
            </a:r>
          </a:p>
          <a:p>
            <a:r>
              <a:rPr lang="en-US" dirty="0" err="1" smtClean="0"/>
              <a:t>Pmod</a:t>
            </a:r>
            <a:r>
              <a:rPr lang="en-US" dirty="0" smtClean="0"/>
              <a:t> connector(s)</a:t>
            </a:r>
          </a:p>
          <a:p>
            <a:r>
              <a:rPr lang="en-US" dirty="0" smtClean="0"/>
              <a:t>Grove connector(s)</a:t>
            </a:r>
          </a:p>
          <a:p>
            <a:r>
              <a:rPr lang="en-US" dirty="0" smtClean="0"/>
              <a:t>Built-in microprocessor (usually ARM)</a:t>
            </a:r>
          </a:p>
          <a:p>
            <a:r>
              <a:rPr lang="en-US" dirty="0" smtClean="0"/>
              <a:t>SRAM or DRAM (for microprocessor support) </a:t>
            </a:r>
            <a:endParaRPr lang="en-US" dirty="0"/>
          </a:p>
          <a:p>
            <a:r>
              <a:rPr lang="en-US" dirty="0"/>
              <a:t>SD </a:t>
            </a:r>
            <a:r>
              <a:rPr lang="en-US" dirty="0" smtClean="0"/>
              <a:t>socket (for microprocessor OS)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4EDBC-A2A5-433F-8799-4E433B3ECD6E}" type="datetime1">
              <a:rPr lang="en-US" smtClean="0"/>
              <a:t>7/15/2022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40310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957" y="271759"/>
            <a:ext cx="6248400" cy="91440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FPGA Application Areas</a:t>
            </a:r>
            <a:endParaRPr lang="en-US" sz="31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2760" y="1371599"/>
            <a:ext cx="8229600" cy="4800601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Communications			</a:t>
            </a:r>
          </a:p>
          <a:p>
            <a:r>
              <a:rPr lang="en-US" dirty="0" smtClean="0"/>
              <a:t>DSP					</a:t>
            </a:r>
          </a:p>
          <a:p>
            <a:r>
              <a:rPr lang="en-US" dirty="0"/>
              <a:t>S</a:t>
            </a:r>
            <a:r>
              <a:rPr lang="en-US" dirty="0" smtClean="0"/>
              <a:t>oftware-defined radio</a:t>
            </a:r>
          </a:p>
          <a:p>
            <a:r>
              <a:rPr lang="en-US" dirty="0"/>
              <a:t>A</a:t>
            </a:r>
            <a:r>
              <a:rPr lang="en-US" dirty="0" smtClean="0"/>
              <a:t>erospace </a:t>
            </a:r>
            <a:r>
              <a:rPr lang="en-US" dirty="0"/>
              <a:t>and defense </a:t>
            </a:r>
            <a:r>
              <a:rPr lang="en-US" dirty="0" smtClean="0"/>
              <a:t>systems</a:t>
            </a:r>
          </a:p>
          <a:p>
            <a:r>
              <a:rPr lang="en-US" dirty="0" smtClean="0"/>
              <a:t>ASIC prototyping</a:t>
            </a:r>
          </a:p>
          <a:p>
            <a:r>
              <a:rPr lang="en-US" dirty="0"/>
              <a:t>M</a:t>
            </a:r>
            <a:r>
              <a:rPr lang="en-US" dirty="0" smtClean="0"/>
              <a:t>edical imaging</a:t>
            </a:r>
          </a:p>
          <a:p>
            <a:r>
              <a:rPr lang="en-US" dirty="0"/>
              <a:t>C</a:t>
            </a:r>
            <a:r>
              <a:rPr lang="en-US" dirty="0" smtClean="0"/>
              <a:t>omputer vision</a:t>
            </a:r>
          </a:p>
          <a:p>
            <a:r>
              <a:rPr lang="en-US" dirty="0"/>
              <a:t>S</a:t>
            </a:r>
            <a:r>
              <a:rPr lang="en-US" dirty="0" smtClean="0"/>
              <a:t>peech recognition</a:t>
            </a:r>
          </a:p>
          <a:p>
            <a:r>
              <a:rPr lang="en-US" dirty="0" smtClean="0"/>
              <a:t>Cryptography</a:t>
            </a:r>
          </a:p>
          <a:p>
            <a:r>
              <a:rPr lang="en-US" dirty="0" smtClean="0"/>
              <a:t>Bioinformatics</a:t>
            </a:r>
          </a:p>
          <a:p>
            <a:r>
              <a:rPr lang="en-US" dirty="0"/>
              <a:t>C</a:t>
            </a:r>
            <a:r>
              <a:rPr lang="en-US" dirty="0" smtClean="0"/>
              <a:t>omputer hardware emulation</a:t>
            </a:r>
          </a:p>
          <a:p>
            <a:r>
              <a:rPr lang="en-US" dirty="0" smtClean="0"/>
              <a:t>Data Center: AI, NN, big data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133171" y="1407467"/>
            <a:ext cx="32348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u="sng" dirty="0" smtClean="0"/>
              <a:t>Advantages:</a:t>
            </a:r>
          </a:p>
          <a:p>
            <a:r>
              <a:rPr lang="en-US" sz="2400" i="1" dirty="0" smtClean="0"/>
              <a:t>Outstanding Job market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271685" y="4648200"/>
            <a:ext cx="31622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u="sng" dirty="0" smtClean="0"/>
              <a:t>Disadvantages:</a:t>
            </a:r>
          </a:p>
          <a:p>
            <a:r>
              <a:rPr lang="en-US" sz="2400" i="1" dirty="0" smtClean="0"/>
              <a:t>Tough learning curve</a:t>
            </a:r>
            <a:endParaRPr lang="en-US" sz="2400" i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B8814-19D1-4DA0-B9B2-CA6989000EE4}" type="datetime1">
              <a:rPr lang="en-US" smtClean="0"/>
              <a:t>7/15/2022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7002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Today’s agenda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Who hasn’t got </a:t>
            </a:r>
            <a:r>
              <a:rPr lang="en-US" dirty="0" err="1" smtClean="0"/>
              <a:t>Vivado</a:t>
            </a:r>
            <a:r>
              <a:rPr lang="en-US" dirty="0" smtClean="0"/>
              <a:t> installed?</a:t>
            </a:r>
          </a:p>
          <a:p>
            <a:pPr lvl="1"/>
            <a:r>
              <a:rPr lang="en-US" dirty="0" smtClean="0"/>
              <a:t>Have a disk drive &amp; flash drive with install files</a:t>
            </a:r>
          </a:p>
          <a:p>
            <a:pPr lvl="1"/>
            <a:r>
              <a:rPr lang="en-US" dirty="0" smtClean="0"/>
              <a:t>Will take 30+minutes</a:t>
            </a:r>
          </a:p>
          <a:p>
            <a:r>
              <a:rPr lang="en-US" dirty="0" smtClean="0"/>
              <a:t>Who hasn’t generated VHDL or Verilog from their schematic?</a:t>
            </a:r>
          </a:p>
          <a:p>
            <a:r>
              <a:rPr lang="en-US" dirty="0"/>
              <a:t>A</a:t>
            </a:r>
            <a:r>
              <a:rPr lang="en-US" dirty="0" smtClean="0"/>
              <a:t> picture of everyone with their FPGA board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B9A91-D727-4CED-A180-175D6B002F12}" type="datetime1">
              <a:rPr lang="en-US" smtClean="0"/>
              <a:t>7/15/2022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1291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Boolean Board IOs</a:t>
            </a:r>
            <a:r>
              <a:rPr lang="en-US" sz="4000" dirty="0" smtClean="0"/>
              <a:t/>
            </a:r>
            <a:br>
              <a:rPr lang="en-US" sz="4000" dirty="0" smtClean="0"/>
            </a:br>
            <a:r>
              <a:rPr lang="en-US" sz="3600" dirty="0" err="1" smtClean="0"/>
              <a:t>Boolbd_IOs.dig</a:t>
            </a:r>
            <a:endParaRPr lang="en-US" sz="3600" dirty="0"/>
          </a:p>
        </p:txBody>
      </p:sp>
      <p:pic>
        <p:nvPicPr>
          <p:cNvPr id="6" name="Content Placeholder 5" descr="C:\Digital\examples\hdl\Boolbd_IOs.dig - Digital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818" y="1600200"/>
            <a:ext cx="8150363" cy="4525963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B9A91-D727-4CED-A180-175D6B002F12}" type="datetime1">
              <a:rPr lang="en-US" smtClean="0"/>
              <a:t>7/15/2022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7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057400" y="6204466"/>
            <a:ext cx="5105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https://github.com/jimbrake/FPGA_Boot_Camp</a:t>
            </a:r>
          </a:p>
        </p:txBody>
      </p:sp>
    </p:spTree>
    <p:extLst>
      <p:ext uri="{BB962C8B-B14F-4D97-AF65-F5344CB8AC3E}">
        <p14:creationId xmlns:p14="http://schemas.microsoft.com/office/powerpoint/2010/main" val="33832275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Boolean Board </a:t>
            </a:r>
            <a:r>
              <a:rPr lang="en-US" dirty="0" err="1" smtClean="0"/>
              <a:t>Pmod</a:t>
            </a:r>
            <a:r>
              <a:rPr lang="en-US" dirty="0" smtClean="0"/>
              <a:t> IOs</a:t>
            </a:r>
            <a:r>
              <a:rPr lang="en-US" sz="4000" dirty="0" smtClean="0"/>
              <a:t/>
            </a:r>
            <a:br>
              <a:rPr lang="en-US" sz="4000" dirty="0" smtClean="0"/>
            </a:br>
            <a:r>
              <a:rPr lang="en-US" sz="3600" dirty="0" err="1" smtClean="0"/>
              <a:t>Boolbd_Pmods_PCB_view.dig</a:t>
            </a:r>
            <a:endParaRPr lang="en-US" sz="3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B9A91-D727-4CED-A180-175D6B002F12}" type="datetime1">
              <a:rPr lang="en-US" smtClean="0"/>
              <a:t>7/15/2022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8</a:t>
            </a:fld>
            <a:endParaRPr lang="en-US"/>
          </a:p>
        </p:txBody>
      </p:sp>
      <p:pic>
        <p:nvPicPr>
          <p:cNvPr id="7" name="Content Placeholder 6" descr="C:\Digital\examples\hdl\Boolbd_Pmods_PCB_view.dig - Digital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818" y="1600200"/>
            <a:ext cx="8150363" cy="4525963"/>
          </a:xfrm>
        </p:spPr>
      </p:pic>
      <p:sp>
        <p:nvSpPr>
          <p:cNvPr id="8" name="TextBox 7"/>
          <p:cNvSpPr txBox="1"/>
          <p:nvPr/>
        </p:nvSpPr>
        <p:spPr>
          <a:xfrm>
            <a:off x="2133600" y="6207081"/>
            <a:ext cx="4678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https://github.com/jimbrake/FPGA_Boot_Camp</a:t>
            </a:r>
          </a:p>
        </p:txBody>
      </p:sp>
    </p:spTree>
    <p:extLst>
      <p:ext uri="{BB962C8B-B14F-4D97-AF65-F5344CB8AC3E}">
        <p14:creationId xmlns:p14="http://schemas.microsoft.com/office/powerpoint/2010/main" val="28455999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Boolean Board </a:t>
            </a:r>
            <a:r>
              <a:rPr lang="en-US" dirty="0" err="1" smtClean="0"/>
              <a:t>Pmod</a:t>
            </a:r>
            <a:r>
              <a:rPr lang="en-US" dirty="0" smtClean="0"/>
              <a:t> IOs</a:t>
            </a:r>
            <a:r>
              <a:rPr lang="en-US" sz="4000" dirty="0" smtClean="0"/>
              <a:t/>
            </a:r>
            <a:br>
              <a:rPr lang="en-US" sz="4000" dirty="0" smtClean="0"/>
            </a:br>
            <a:r>
              <a:rPr lang="en-US" sz="3600" dirty="0" err="1" smtClean="0"/>
              <a:t>Boolbd_Pmods_schematic_view.dig</a:t>
            </a:r>
            <a:endParaRPr lang="en-US" sz="3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B9A91-D727-4CED-A180-175D6B002F12}" type="datetime1">
              <a:rPr lang="en-US" smtClean="0"/>
              <a:t>7/15/2022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9</a:t>
            </a:fld>
            <a:endParaRPr lang="en-US"/>
          </a:p>
        </p:txBody>
      </p:sp>
      <p:pic>
        <p:nvPicPr>
          <p:cNvPr id="6" name="Content Placeholder 5" descr="C:\jcb_doc\IEEE\_Emerging tech grant\_boolbd_config\Boolbd_Pmods_schematic_view.dig - Digital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600200"/>
            <a:ext cx="7115684" cy="4525963"/>
          </a:xfrm>
        </p:spPr>
      </p:pic>
      <p:sp>
        <p:nvSpPr>
          <p:cNvPr id="8" name="Rectangle 7"/>
          <p:cNvSpPr/>
          <p:nvPr/>
        </p:nvSpPr>
        <p:spPr>
          <a:xfrm>
            <a:off x="2209800" y="6172200"/>
            <a:ext cx="49733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https://github.com/jimbrake/FPGA_Boot_Camp</a:t>
            </a:r>
          </a:p>
        </p:txBody>
      </p:sp>
    </p:spTree>
    <p:extLst>
      <p:ext uri="{BB962C8B-B14F-4D97-AF65-F5344CB8AC3E}">
        <p14:creationId xmlns:p14="http://schemas.microsoft.com/office/powerpoint/2010/main" val="16808773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9470</TotalTime>
  <Words>2234</Words>
  <Application>Microsoft Office PowerPoint</Application>
  <PresentationFormat>On-screen Show (4:3)</PresentationFormat>
  <Paragraphs>500</Paragraphs>
  <Slides>57</Slides>
  <Notes>19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58" baseType="lpstr">
      <vt:lpstr>Office Theme</vt:lpstr>
      <vt:lpstr>Second Day Slides Boot Camp for Digital Systems Education Running generated RTL thru Vivado</vt:lpstr>
      <vt:lpstr>Preliminaries</vt:lpstr>
      <vt:lpstr>mess of wires not cool any more</vt:lpstr>
      <vt:lpstr>PowerPoint Presentation</vt:lpstr>
      <vt:lpstr>Today’s agenda</vt:lpstr>
      <vt:lpstr>Today’s agenda</vt:lpstr>
      <vt:lpstr>Boolean Board IOs Boolbd_IOs.dig</vt:lpstr>
      <vt:lpstr>Boolean Board Pmod IOs Boolbd_Pmods_PCB_view.dig</vt:lpstr>
      <vt:lpstr>Boolean Board Pmod IOs Boolbd_Pmods_schematic_view.dig</vt:lpstr>
      <vt:lpstr>RTL (Register Transfer Language)</vt:lpstr>
      <vt:lpstr>Schematic for project</vt:lpstr>
      <vt:lpstr>fresh_start VHDL part 1</vt:lpstr>
      <vt:lpstr>fresh_start VHDL part 2</vt:lpstr>
      <vt:lpstr>fresh_start VHDL part 3</vt:lpstr>
      <vt:lpstr>Side by side VHDL and Verilog</vt:lpstr>
      <vt:lpstr>Side by side VHDL and Verilog cont’d</vt:lpstr>
      <vt:lpstr>Basic Digital tutorials https://www.realdigital.org/hardware/boolean</vt:lpstr>
      <vt:lpstr>What do FPGA tools do?</vt:lpstr>
      <vt:lpstr>LUTs</vt:lpstr>
      <vt:lpstr>Block RAM tutorial</vt:lpstr>
      <vt:lpstr>Boolean board $69/$79</vt:lpstr>
      <vt:lpstr>Boolean Board background</vt:lpstr>
      <vt:lpstr>Downloading vivado</vt:lpstr>
      <vt:lpstr>Creating a Vivado project</vt:lpstr>
      <vt:lpstr>Creating a Vivado project step 2</vt:lpstr>
      <vt:lpstr>Creating a Vivado project step 3</vt:lpstr>
      <vt:lpstr>Creating a Vivado project step 4</vt:lpstr>
      <vt:lpstr>Creating a Vivado project step 5</vt:lpstr>
      <vt:lpstr>Creating a Vivado project step 6</vt:lpstr>
      <vt:lpstr>Creating a Vivado project step 7</vt:lpstr>
      <vt:lpstr>Creating a Vivado project step 8</vt:lpstr>
      <vt:lpstr>Creating a Vivado project step 9</vt:lpstr>
      <vt:lpstr>Creating a Vivado project step 10</vt:lpstr>
      <vt:lpstr>Creating a Vivado project step 11</vt:lpstr>
      <vt:lpstr>Archive Project</vt:lpstr>
      <vt:lpstr>Vivado project summary</vt:lpstr>
      <vt:lpstr>FPGA References</vt:lpstr>
      <vt:lpstr>Not quite free</vt:lpstr>
      <vt:lpstr>In conclusion</vt:lpstr>
      <vt:lpstr>PYNQ-Z2 $123 at Newark (for the more advanced user)</vt:lpstr>
      <vt:lpstr>FPGA board rankings</vt:lpstr>
      <vt:lpstr>MiniStar experiment kit $69 Gowin FPGA with ARM Cortex M3</vt:lpstr>
      <vt:lpstr>Interactive digital simulation</vt:lpstr>
      <vt:lpstr>“Digital” logic simulator</vt:lpstr>
      <vt:lpstr>Github Digital https://github.com/hneemann/Digital/ </vt:lpstr>
      <vt:lpstr>High res github.com/hneemann/Digital</vt:lpstr>
      <vt:lpstr>Unzip into convenient directory</vt:lpstr>
      <vt:lpstr>Configure for Boolean Board</vt:lpstr>
      <vt:lpstr>Digital with additional menu item always starts with last schematic, here the Boolean board IO pins</vt:lpstr>
      <vt:lpstr>Wikipedia basic logic circuits</vt:lpstr>
      <vt:lpstr>Educational programs</vt:lpstr>
      <vt:lpstr>Intel/Altera academic program</vt:lpstr>
      <vt:lpstr>Xilinx university program</vt:lpstr>
      <vt:lpstr>The chip manufacturers</vt:lpstr>
      <vt:lpstr>Built-in IO Done Just Right</vt:lpstr>
      <vt:lpstr>PowerPoint Presentation</vt:lpstr>
      <vt:lpstr>FPGA Application Areas</vt:lpstr>
    </vt:vector>
  </TitlesOfParts>
  <Company>Toshiba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 Grande Tour of FPGA Land</dc:title>
  <dc:creator>jimbrake</dc:creator>
  <cp:lastModifiedBy>James Brakefield</cp:lastModifiedBy>
  <cp:revision>746</cp:revision>
  <cp:lastPrinted>2022-06-11T03:12:14Z</cp:lastPrinted>
  <dcterms:created xsi:type="dcterms:W3CDTF">2015-03-15T00:52:45Z</dcterms:created>
  <dcterms:modified xsi:type="dcterms:W3CDTF">2022-07-16T03:41:14Z</dcterms:modified>
</cp:coreProperties>
</file>